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handoutMasterIdLst>
    <p:handoutMasterId r:id="rId13"/>
  </p:handoutMasterIdLst>
  <p:sldIdLst>
    <p:sldId id="256" r:id="rId2"/>
    <p:sldId id="257" r:id="rId3"/>
    <p:sldId id="264" r:id="rId4"/>
    <p:sldId id="263" r:id="rId5"/>
    <p:sldId id="265" r:id="rId6"/>
    <p:sldId id="260" r:id="rId7"/>
    <p:sldId id="259" r:id="rId8"/>
    <p:sldId id="268" r:id="rId9"/>
    <p:sldId id="262" r:id="rId10"/>
    <p:sldId id="266"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4F2D"/>
    <a:srgbClr val="A4E975"/>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11" d="100"/>
          <a:sy n="111" d="100"/>
        </p:scale>
        <p:origin x="-1528" y="-10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handoutMaster" Target="handoutMasters/handoutMaster1.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8A51335-BC57-E744-9663-9ECD3ABEA69E}" type="datetimeFigureOut">
              <a:rPr lang="en-US" smtClean="0"/>
              <a:t>7/20/18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607DD3F-A50E-9745-8037-323705EBED13}" type="slidenum">
              <a:rPr lang="en-US" smtClean="0"/>
              <a:t>‹#›</a:t>
            </a:fld>
            <a:endParaRPr lang="en-US"/>
          </a:p>
        </p:txBody>
      </p:sp>
    </p:spTree>
    <p:extLst>
      <p:ext uri="{BB962C8B-B14F-4D97-AF65-F5344CB8AC3E}">
        <p14:creationId xmlns:p14="http://schemas.microsoft.com/office/powerpoint/2010/main" val="283691919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1EE52A2-C9AA-8841-8BCB-80C074590F11}" type="datetimeFigureOut">
              <a:rPr lang="en-US" smtClean="0"/>
              <a:t>7/19/18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853F4EA-4BD5-1B4D-A496-76118413D378}" type="slidenum">
              <a:rPr lang="en-US" smtClean="0"/>
              <a:t>‹#›</a:t>
            </a:fld>
            <a:endParaRPr lang="en-US"/>
          </a:p>
        </p:txBody>
      </p:sp>
    </p:spTree>
    <p:extLst>
      <p:ext uri="{BB962C8B-B14F-4D97-AF65-F5344CB8AC3E}">
        <p14:creationId xmlns:p14="http://schemas.microsoft.com/office/powerpoint/2010/main" val="225110319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Hi Everyone,</a:t>
            </a:r>
            <a:r>
              <a:rPr lang="en-US" baseline="0" dirty="0" smtClean="0"/>
              <a:t> today I will be speaking about my project Lunch Price Prediction. Also known as Should you get Meal Pal?</a:t>
            </a:r>
            <a:endParaRPr lang="en-US" dirty="0" smtClean="0"/>
          </a:p>
          <a:p>
            <a:endParaRPr lang="en-US" dirty="0"/>
          </a:p>
        </p:txBody>
      </p:sp>
      <p:sp>
        <p:nvSpPr>
          <p:cNvPr id="4" name="Slide Number Placeholder 3"/>
          <p:cNvSpPr>
            <a:spLocks noGrp="1"/>
          </p:cNvSpPr>
          <p:nvPr>
            <p:ph type="sldNum" sz="quarter" idx="10"/>
          </p:nvPr>
        </p:nvSpPr>
        <p:spPr/>
        <p:txBody>
          <a:bodyPr/>
          <a:lstStyle/>
          <a:p>
            <a:fld id="{0853F4EA-4BD5-1B4D-A496-76118413D378}" type="slidenum">
              <a:rPr lang="en-US" smtClean="0"/>
              <a:t>1</a:t>
            </a:fld>
            <a:endParaRPr lang="en-US"/>
          </a:p>
        </p:txBody>
      </p:sp>
    </p:spTree>
    <p:extLst>
      <p:ext uri="{BB962C8B-B14F-4D97-AF65-F5344CB8AC3E}">
        <p14:creationId xmlns:p14="http://schemas.microsoft.com/office/powerpoint/2010/main" val="36167262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dirty="0" smtClean="0"/>
          </a:p>
          <a:p>
            <a:pPr marL="0" indent="0">
              <a:buFont typeface="Arial"/>
              <a:buNone/>
            </a:pPr>
            <a:endParaRPr lang="en-US" dirty="0" smtClean="0"/>
          </a:p>
          <a:p>
            <a:pPr marL="171450" indent="-171450">
              <a:buFont typeface="Arial"/>
              <a:buChar char="•"/>
            </a:pPr>
            <a:r>
              <a:rPr lang="en-US" dirty="0" smtClean="0"/>
              <a:t>One day you are sick of ordering from</a:t>
            </a:r>
            <a:r>
              <a:rPr lang="en-US" baseline="0" dirty="0" smtClean="0"/>
              <a:t> meal pal, sick of bastardized burritos with raw fish, and want real </a:t>
            </a:r>
            <a:r>
              <a:rPr lang="en-US" baseline="0" dirty="0" err="1" smtClean="0"/>
              <a:t>mexican</a:t>
            </a:r>
            <a:r>
              <a:rPr lang="en-US" baseline="0" dirty="0" smtClean="0"/>
              <a:t> food.</a:t>
            </a:r>
          </a:p>
          <a:p>
            <a:pPr marL="171450" indent="-171450">
              <a:buFont typeface="Arial"/>
              <a:buChar char="•"/>
            </a:pPr>
            <a:r>
              <a:rPr lang="en-US" baseline="0" dirty="0" smtClean="0"/>
              <a:t>Go on yelp, you find la </a:t>
            </a:r>
            <a:r>
              <a:rPr lang="en-US" baseline="0" dirty="0" err="1" smtClean="0"/>
              <a:t>taqueria</a:t>
            </a:r>
            <a:r>
              <a:rPr lang="en-US" baseline="0" dirty="0" smtClean="0"/>
              <a:t>, the home of the mission style burrito in SF. </a:t>
            </a:r>
          </a:p>
          <a:p>
            <a:pPr marL="171450" indent="-171450">
              <a:buFont typeface="Arial"/>
              <a:buChar char="•"/>
            </a:pPr>
            <a:r>
              <a:rPr lang="en-US" baseline="0" dirty="0" smtClean="0"/>
              <a:t>As you can see very highly rated on yelp.</a:t>
            </a:r>
          </a:p>
          <a:p>
            <a:pPr marL="171450" indent="-171450">
              <a:buFont typeface="Arial"/>
              <a:buChar char="•"/>
            </a:pPr>
            <a:r>
              <a:rPr lang="en-US" baseline="0" dirty="0" smtClean="0"/>
              <a:t>So you head over and see the nice historical building</a:t>
            </a:r>
            <a:endParaRPr lang="en-US" dirty="0" smtClean="0"/>
          </a:p>
          <a:p>
            <a:endParaRPr lang="en-US" dirty="0"/>
          </a:p>
        </p:txBody>
      </p:sp>
      <p:sp>
        <p:nvSpPr>
          <p:cNvPr id="4" name="Slide Number Placeholder 3"/>
          <p:cNvSpPr>
            <a:spLocks noGrp="1"/>
          </p:cNvSpPr>
          <p:nvPr>
            <p:ph type="sldNum" sz="quarter" idx="10"/>
          </p:nvPr>
        </p:nvSpPr>
        <p:spPr/>
        <p:txBody>
          <a:bodyPr/>
          <a:lstStyle/>
          <a:p>
            <a:fld id="{0853F4EA-4BD5-1B4D-A496-76118413D378}" type="slidenum">
              <a:rPr lang="en-US" smtClean="0"/>
              <a:t>2</a:t>
            </a:fld>
            <a:endParaRPr lang="en-US"/>
          </a:p>
        </p:txBody>
      </p:sp>
    </p:spTree>
    <p:extLst>
      <p:ext uri="{BB962C8B-B14F-4D97-AF65-F5344CB8AC3E}">
        <p14:creationId xmlns:p14="http://schemas.microsoft.com/office/powerpoint/2010/main" val="3265712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dirty="0" smtClean="0"/>
          </a:p>
          <a:p>
            <a:pPr marL="171450" indent="-171450">
              <a:buFont typeface="Arial"/>
              <a:buChar char="•"/>
            </a:pPr>
            <a:r>
              <a:rPr lang="en-US" dirty="0" smtClean="0"/>
              <a:t>Once</a:t>
            </a:r>
            <a:r>
              <a:rPr lang="en-US" baseline="0" dirty="0" smtClean="0"/>
              <a:t> inside, you look at the menu and are like wow a regular carne </a:t>
            </a:r>
            <a:r>
              <a:rPr lang="en-US" baseline="0" dirty="0" err="1" smtClean="0"/>
              <a:t>asada</a:t>
            </a:r>
            <a:r>
              <a:rPr lang="en-US" baseline="0" dirty="0" smtClean="0"/>
              <a:t> burrito for 8.5? It’s just a tortilla, steak, hot sauce, and rice, you don’t even get avocado or cheese!</a:t>
            </a:r>
          </a:p>
          <a:p>
            <a:pPr marL="171450" indent="-171450">
              <a:buFont typeface="Arial"/>
              <a:buChar char="•"/>
            </a:pPr>
            <a:r>
              <a:rPr lang="en-US" baseline="0" dirty="0" smtClean="0"/>
              <a:t>Are they just trying to rip you off and charge more based on their reputation, or is this an appropriate price based off the ingredients they use and </a:t>
            </a:r>
            <a:r>
              <a:rPr lang="en-US" baseline="0" smtClean="0"/>
              <a:t>the location?</a:t>
            </a:r>
            <a:endParaRPr lang="en-US" dirty="0"/>
          </a:p>
        </p:txBody>
      </p:sp>
      <p:sp>
        <p:nvSpPr>
          <p:cNvPr id="4" name="Slide Number Placeholder 3"/>
          <p:cNvSpPr>
            <a:spLocks noGrp="1"/>
          </p:cNvSpPr>
          <p:nvPr>
            <p:ph type="sldNum" sz="quarter" idx="10"/>
          </p:nvPr>
        </p:nvSpPr>
        <p:spPr/>
        <p:txBody>
          <a:bodyPr/>
          <a:lstStyle/>
          <a:p>
            <a:fld id="{0853F4EA-4BD5-1B4D-A496-76118413D378}" type="slidenum">
              <a:rPr lang="en-US" smtClean="0"/>
              <a:t>3</a:t>
            </a:fld>
            <a:endParaRPr lang="en-US"/>
          </a:p>
        </p:txBody>
      </p:sp>
    </p:spTree>
    <p:extLst>
      <p:ext uri="{BB962C8B-B14F-4D97-AF65-F5344CB8AC3E}">
        <p14:creationId xmlns:p14="http://schemas.microsoft.com/office/powerpoint/2010/main" val="3265712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To build the model I needed</a:t>
            </a:r>
            <a:r>
              <a:rPr lang="en-US" baseline="0" dirty="0" smtClean="0"/>
              <a:t> data on many different dishes</a:t>
            </a:r>
            <a:endParaRPr lang="en-US" dirty="0" smtClean="0"/>
          </a:p>
          <a:p>
            <a:pPr marL="171450" indent="-171450">
              <a:buFont typeface="Arial"/>
              <a:buChar char="•"/>
            </a:pPr>
            <a:r>
              <a:rPr lang="en-US" dirty="0" smtClean="0"/>
              <a:t>Scrappe</a:t>
            </a:r>
            <a:r>
              <a:rPr lang="en-US" baseline="0" dirty="0" smtClean="0"/>
              <a:t>d </a:t>
            </a:r>
            <a:r>
              <a:rPr lang="en-US" baseline="0" dirty="0" err="1" smtClean="0"/>
              <a:t>allmenus.com</a:t>
            </a:r>
            <a:r>
              <a:rPr lang="en-US" baseline="0" dirty="0" smtClean="0"/>
              <a:t> to get the restaurant menus of 1000+ restaurants</a:t>
            </a:r>
          </a:p>
          <a:p>
            <a:pPr marL="628650" lvl="1" indent="-171450">
              <a:buFont typeface="Arial"/>
              <a:buChar char="•"/>
            </a:pPr>
            <a:r>
              <a:rPr lang="en-US" baseline="0" dirty="0" smtClean="0"/>
              <a:t>From the menus I was able to get food related data like prices and dish titles and descriptions.</a:t>
            </a:r>
          </a:p>
          <a:p>
            <a:pPr marL="628650" lvl="1" indent="-171450">
              <a:buFont typeface="Arial"/>
              <a:buChar char="•"/>
            </a:pPr>
            <a:r>
              <a:rPr lang="en-US" baseline="0" dirty="0" smtClean="0"/>
              <a:t>Also able to get address and </a:t>
            </a:r>
            <a:r>
              <a:rPr lang="en-US" baseline="0" dirty="0" err="1" smtClean="0"/>
              <a:t>geocoordinates</a:t>
            </a:r>
            <a:r>
              <a:rPr lang="en-US" baseline="0" dirty="0" smtClean="0"/>
              <a:t> of each restaurant</a:t>
            </a:r>
          </a:p>
          <a:p>
            <a:pPr marL="171450" lvl="0" indent="-171450">
              <a:buFont typeface="Arial"/>
              <a:buChar char="•"/>
            </a:pPr>
            <a:r>
              <a:rPr lang="en-US" baseline="0" dirty="0" smtClean="0"/>
              <a:t>With dish text I would need to cross reference with a base ingredient list to determine which words were actual ingredients, to do this I scraped two websites </a:t>
            </a:r>
            <a:r>
              <a:rPr lang="en-US" baseline="0" dirty="0" err="1" smtClean="0"/>
              <a:t>bbc</a:t>
            </a:r>
            <a:r>
              <a:rPr lang="en-US" baseline="0" dirty="0" smtClean="0"/>
              <a:t> and </a:t>
            </a:r>
            <a:r>
              <a:rPr lang="en-US" baseline="0" dirty="0" err="1" smtClean="0"/>
              <a:t>foodwise</a:t>
            </a:r>
            <a:endParaRPr lang="en-US" baseline="0" dirty="0" smtClean="0"/>
          </a:p>
          <a:p>
            <a:pPr marL="171450" lvl="0" indent="-171450">
              <a:buFont typeface="Arial"/>
              <a:buChar char="•"/>
            </a:pPr>
            <a:r>
              <a:rPr lang="en-US" baseline="0" dirty="0" smtClean="0"/>
              <a:t>Wanted to see if there was correlation between the demographics of the neighborhood that each restaurant lived in and dish price. Incorporated data from 2016 American Community Survey and Economic Census from the US Census Bureau</a:t>
            </a:r>
          </a:p>
        </p:txBody>
      </p:sp>
      <p:sp>
        <p:nvSpPr>
          <p:cNvPr id="4" name="Slide Number Placeholder 3"/>
          <p:cNvSpPr>
            <a:spLocks noGrp="1"/>
          </p:cNvSpPr>
          <p:nvPr>
            <p:ph type="sldNum" sz="quarter" idx="10"/>
          </p:nvPr>
        </p:nvSpPr>
        <p:spPr/>
        <p:txBody>
          <a:bodyPr/>
          <a:lstStyle/>
          <a:p>
            <a:fld id="{0853F4EA-4BD5-1B4D-A496-76118413D378}" type="slidenum">
              <a:rPr lang="en-US" smtClean="0"/>
              <a:t>4</a:t>
            </a:fld>
            <a:endParaRPr lang="en-US"/>
          </a:p>
        </p:txBody>
      </p:sp>
    </p:spTree>
    <p:extLst>
      <p:ext uri="{BB962C8B-B14F-4D97-AF65-F5344CB8AC3E}">
        <p14:creationId xmlns:p14="http://schemas.microsoft.com/office/powerpoint/2010/main" val="725375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dirty="0" smtClean="0"/>
          </a:p>
          <a:p>
            <a:pPr marL="171450" indent="-171450">
              <a:buFont typeface="Arial"/>
              <a:buChar char="•"/>
            </a:pPr>
            <a:r>
              <a:rPr lang="en-US" dirty="0" smtClean="0"/>
              <a:t>When building my model the metric that I wanted to minimize</a:t>
            </a:r>
            <a:r>
              <a:rPr lang="en-US" baseline="0" dirty="0" smtClean="0"/>
              <a:t> was RMSE or root mean square error. This was because RMSE would translate to +/- the amount of money I was off by in each dish price that I was predicting.</a:t>
            </a:r>
          </a:p>
        </p:txBody>
      </p:sp>
      <p:sp>
        <p:nvSpPr>
          <p:cNvPr id="4" name="Slide Number Placeholder 3"/>
          <p:cNvSpPr>
            <a:spLocks noGrp="1"/>
          </p:cNvSpPr>
          <p:nvPr>
            <p:ph type="sldNum" sz="quarter" idx="10"/>
          </p:nvPr>
        </p:nvSpPr>
        <p:spPr/>
        <p:txBody>
          <a:bodyPr/>
          <a:lstStyle/>
          <a:p>
            <a:fld id="{0853F4EA-4BD5-1B4D-A496-76118413D378}" type="slidenum">
              <a:rPr lang="en-US" smtClean="0"/>
              <a:t>5</a:t>
            </a:fld>
            <a:endParaRPr lang="en-US"/>
          </a:p>
        </p:txBody>
      </p:sp>
    </p:spTree>
    <p:extLst>
      <p:ext uri="{BB962C8B-B14F-4D97-AF65-F5344CB8AC3E}">
        <p14:creationId xmlns:p14="http://schemas.microsoft.com/office/powerpoint/2010/main" val="13709847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baseline="0" dirty="0" smtClean="0"/>
          </a:p>
          <a:p>
            <a:pPr marL="171450" indent="-171450">
              <a:buFont typeface="Arial"/>
              <a:buChar char="•"/>
            </a:pPr>
            <a:r>
              <a:rPr lang="en-US" baseline="0" dirty="0" smtClean="0"/>
              <a:t>In experimenting with my OLS model there were three improvements I was able to make that had a large improvement to my RMSE:</a:t>
            </a:r>
          </a:p>
          <a:p>
            <a:pPr marL="628650" lvl="1" indent="-171450">
              <a:buFont typeface="Arial"/>
              <a:buChar char="•"/>
            </a:pPr>
            <a:r>
              <a:rPr lang="en-US" baseline="0" dirty="0" smtClean="0"/>
              <a:t>As shown in the histograms, original pricing data was very skewed. Utilizing a </a:t>
            </a:r>
            <a:r>
              <a:rPr lang="en-US" baseline="0" dirty="0" err="1" smtClean="0"/>
              <a:t>boxcox</a:t>
            </a:r>
            <a:r>
              <a:rPr lang="en-US" baseline="0" dirty="0" smtClean="0"/>
              <a:t> transformation helped to normalize that</a:t>
            </a:r>
          </a:p>
          <a:p>
            <a:pPr marL="628650" lvl="1" indent="-171450">
              <a:buFont typeface="Arial"/>
              <a:buChar char="•"/>
            </a:pPr>
            <a:r>
              <a:rPr lang="en-US" baseline="0" dirty="0" smtClean="0"/>
              <a:t>Ridge regression was utilized to regularize and help promote certain features as I had a large number of features in my model</a:t>
            </a:r>
          </a:p>
          <a:p>
            <a:pPr marL="628650" lvl="1" indent="-171450">
              <a:buFont typeface="Arial"/>
              <a:buChar char="•"/>
            </a:pPr>
            <a:r>
              <a:rPr lang="en-US" baseline="0" dirty="0" smtClean="0"/>
              <a:t>Model having issues with very cheap and expensive dishes, so pricing data was paired down from the larger data set to only include dishes between $7 and $20. Reduced  RMSE by 42%</a:t>
            </a:r>
          </a:p>
          <a:p>
            <a:pPr marL="1085850" lvl="2" indent="-171450">
              <a:buFont typeface="Arial"/>
              <a:buChar char="•"/>
            </a:pPr>
            <a:r>
              <a:rPr lang="en-US" baseline="0" dirty="0" smtClean="0"/>
              <a:t>Still had over 10000 pricing data points </a:t>
            </a:r>
            <a:endParaRPr lang="en-US" dirty="0" smtClean="0"/>
          </a:p>
        </p:txBody>
      </p:sp>
      <p:sp>
        <p:nvSpPr>
          <p:cNvPr id="4" name="Slide Number Placeholder 3"/>
          <p:cNvSpPr>
            <a:spLocks noGrp="1"/>
          </p:cNvSpPr>
          <p:nvPr>
            <p:ph type="sldNum" sz="quarter" idx="10"/>
          </p:nvPr>
        </p:nvSpPr>
        <p:spPr/>
        <p:txBody>
          <a:bodyPr/>
          <a:lstStyle/>
          <a:p>
            <a:fld id="{0853F4EA-4BD5-1B4D-A496-76118413D378}" type="slidenum">
              <a:rPr lang="en-US" smtClean="0"/>
              <a:t>6</a:t>
            </a:fld>
            <a:endParaRPr lang="en-US"/>
          </a:p>
        </p:txBody>
      </p:sp>
    </p:spTree>
    <p:extLst>
      <p:ext uri="{BB962C8B-B14F-4D97-AF65-F5344CB8AC3E}">
        <p14:creationId xmlns:p14="http://schemas.microsoft.com/office/powerpoint/2010/main" val="1370984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dirty="0" smtClean="0"/>
          </a:p>
          <a:p>
            <a:pPr marL="171450" indent="-171450">
              <a:buFont typeface="Arial"/>
              <a:buChar char="•"/>
            </a:pPr>
            <a:r>
              <a:rPr lang="en-US" dirty="0" smtClean="0"/>
              <a:t>Final Model Import</a:t>
            </a:r>
            <a:r>
              <a:rPr lang="en-US" baseline="0" dirty="0" smtClean="0"/>
              <a:t>ant Features</a:t>
            </a:r>
          </a:p>
          <a:p>
            <a:pPr marL="628650" lvl="1" indent="-171450">
              <a:buFont typeface="Arial"/>
              <a:buChar char="•"/>
            </a:pPr>
            <a:r>
              <a:rPr lang="en-US" baseline="0" dirty="0" smtClean="0"/>
              <a:t>For positive predictors, expected was expensive ingredients like crab, lobster, duck </a:t>
            </a:r>
          </a:p>
          <a:p>
            <a:pPr marL="628650" lvl="1" indent="-171450">
              <a:buFont typeface="Arial"/>
              <a:buChar char="•"/>
            </a:pPr>
            <a:r>
              <a:rPr lang="en-US" baseline="0" dirty="0" smtClean="0"/>
              <a:t>Unexpected was dish text length, where there was a positive association with the log of the dish text length squared. More expensive restaurants embellish dish descriptions</a:t>
            </a:r>
          </a:p>
          <a:p>
            <a:pPr marL="628650" lvl="1" indent="-171450">
              <a:buFont typeface="Arial"/>
              <a:buChar char="•"/>
            </a:pPr>
            <a:r>
              <a:rPr lang="en-US" baseline="0" dirty="0" smtClean="0"/>
              <a:t>For negative predictors, expected was cheap ingredients like cocoa and bagels</a:t>
            </a:r>
          </a:p>
          <a:p>
            <a:pPr marL="628650" lvl="1" indent="-171450">
              <a:buFont typeface="Arial"/>
              <a:buChar char="•"/>
            </a:pPr>
            <a:r>
              <a:rPr lang="en-US" baseline="0" dirty="0" smtClean="0"/>
              <a:t>There were also two restaurant types that stuck out for cheaper dishes: jerk and </a:t>
            </a:r>
            <a:r>
              <a:rPr lang="en-US" baseline="0" dirty="0" err="1" smtClean="0"/>
              <a:t>mexican</a:t>
            </a:r>
            <a:endParaRPr lang="en-US" baseline="0" dirty="0" smtClean="0"/>
          </a:p>
          <a:p>
            <a:pPr marL="628650" lvl="1" indent="-171450">
              <a:buFont typeface="Arial"/>
              <a:buChar char="•"/>
            </a:pPr>
            <a:r>
              <a:rPr lang="en-US" baseline="0" dirty="0" smtClean="0"/>
              <a:t>In terms of irrelevant features both </a:t>
            </a:r>
            <a:r>
              <a:rPr lang="en-US" baseline="0" dirty="0" err="1" smtClean="0"/>
              <a:t>geolocation</a:t>
            </a:r>
            <a:r>
              <a:rPr lang="en-US" baseline="0" dirty="0" smtClean="0"/>
              <a:t> and demographic data like average annual payroll and number of people employed in the food service industry were quickly dropped from the model.</a:t>
            </a:r>
          </a:p>
          <a:p>
            <a:pPr marL="171450" lvl="0" indent="-171450">
              <a:buFont typeface="Arial"/>
              <a:buChar char="•"/>
            </a:pPr>
            <a:r>
              <a:rPr lang="en-US" baseline="0" dirty="0" smtClean="0"/>
              <a:t>Model Performance:</a:t>
            </a:r>
          </a:p>
        </p:txBody>
      </p:sp>
      <p:sp>
        <p:nvSpPr>
          <p:cNvPr id="4" name="Slide Number Placeholder 3"/>
          <p:cNvSpPr>
            <a:spLocks noGrp="1"/>
          </p:cNvSpPr>
          <p:nvPr>
            <p:ph type="sldNum" sz="quarter" idx="10"/>
          </p:nvPr>
        </p:nvSpPr>
        <p:spPr/>
        <p:txBody>
          <a:bodyPr/>
          <a:lstStyle/>
          <a:p>
            <a:fld id="{0853F4EA-4BD5-1B4D-A496-76118413D378}" type="slidenum">
              <a:rPr lang="en-US" smtClean="0"/>
              <a:t>7</a:t>
            </a:fld>
            <a:endParaRPr lang="en-US"/>
          </a:p>
        </p:txBody>
      </p:sp>
    </p:spTree>
    <p:extLst>
      <p:ext uri="{BB962C8B-B14F-4D97-AF65-F5344CB8AC3E}">
        <p14:creationId xmlns:p14="http://schemas.microsoft.com/office/powerpoint/2010/main" val="828075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dirty="0" smtClean="0"/>
          </a:p>
          <a:p>
            <a:pPr marL="171450" lvl="0" indent="-171450">
              <a:buFont typeface="Arial"/>
              <a:buChar char="•"/>
            </a:pPr>
            <a:r>
              <a:rPr lang="en-US" baseline="0" dirty="0" smtClean="0"/>
              <a:t>Model Performance:</a:t>
            </a:r>
          </a:p>
          <a:p>
            <a:pPr marL="628650" lvl="1" indent="-171450">
              <a:buFont typeface="Arial"/>
              <a:buChar char="•"/>
            </a:pPr>
            <a:r>
              <a:rPr lang="en-US" baseline="0" dirty="0" smtClean="0"/>
              <a:t>My final model performance on both training and test sets were similar</a:t>
            </a:r>
          </a:p>
          <a:p>
            <a:pPr marL="628650" lvl="1" indent="-171450">
              <a:buFont typeface="Arial"/>
              <a:buChar char="•"/>
            </a:pPr>
            <a:r>
              <a:rPr lang="en-US" baseline="0" dirty="0" smtClean="0"/>
              <a:t>Distribution on the residual plots are very similar and there was only a difference of 21 cents in the RMSE so I don’t believe my model is </a:t>
            </a:r>
            <a:r>
              <a:rPr lang="en-US" baseline="0" dirty="0" err="1" smtClean="0"/>
              <a:t>overfitting</a:t>
            </a:r>
            <a:endParaRPr lang="en-US" baseline="0" dirty="0" smtClean="0"/>
          </a:p>
        </p:txBody>
      </p:sp>
      <p:sp>
        <p:nvSpPr>
          <p:cNvPr id="4" name="Slide Number Placeholder 3"/>
          <p:cNvSpPr>
            <a:spLocks noGrp="1"/>
          </p:cNvSpPr>
          <p:nvPr>
            <p:ph type="sldNum" sz="quarter" idx="10"/>
          </p:nvPr>
        </p:nvSpPr>
        <p:spPr/>
        <p:txBody>
          <a:bodyPr/>
          <a:lstStyle/>
          <a:p>
            <a:fld id="{0853F4EA-4BD5-1B4D-A496-76118413D378}" type="slidenum">
              <a:rPr lang="en-US" smtClean="0"/>
              <a:t>8</a:t>
            </a:fld>
            <a:endParaRPr lang="en-US"/>
          </a:p>
        </p:txBody>
      </p:sp>
    </p:spTree>
    <p:extLst>
      <p:ext uri="{BB962C8B-B14F-4D97-AF65-F5344CB8AC3E}">
        <p14:creationId xmlns:p14="http://schemas.microsoft.com/office/powerpoint/2010/main" val="8280751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dirty="0" smtClean="0"/>
          </a:p>
          <a:p>
            <a:pPr marL="171450" indent="-171450">
              <a:buFont typeface="Arial"/>
              <a:buChar char="•"/>
            </a:pPr>
            <a:r>
              <a:rPr lang="en-US" dirty="0" smtClean="0"/>
              <a:t>Random</a:t>
            </a:r>
            <a:r>
              <a:rPr lang="en-US" baseline="0" dirty="0" smtClean="0"/>
              <a:t> Forest </a:t>
            </a:r>
            <a:r>
              <a:rPr lang="en-US" baseline="0" dirty="0" err="1" smtClean="0"/>
              <a:t>Regressor</a:t>
            </a:r>
            <a:r>
              <a:rPr lang="en-US" baseline="0" dirty="0" smtClean="0"/>
              <a:t> would help improve price prediction</a:t>
            </a:r>
          </a:p>
          <a:p>
            <a:pPr marL="171450" indent="-171450">
              <a:buFont typeface="Arial"/>
              <a:buChar char="•"/>
            </a:pPr>
            <a:r>
              <a:rPr lang="en-US" baseline="0" dirty="0" smtClean="0"/>
              <a:t>Create better features:</a:t>
            </a:r>
          </a:p>
          <a:p>
            <a:pPr marL="628650" lvl="1" indent="-171450">
              <a:buFont typeface="Arial"/>
              <a:buChar char="•"/>
            </a:pPr>
            <a:r>
              <a:rPr lang="en-US" baseline="0" dirty="0" smtClean="0"/>
              <a:t>Dish descriptors like fried or grilled</a:t>
            </a:r>
          </a:p>
          <a:p>
            <a:pPr marL="628650" lvl="1" indent="-171450">
              <a:buFont typeface="Arial"/>
              <a:buChar char="•"/>
            </a:pPr>
            <a:r>
              <a:rPr lang="en-US" baseline="0" dirty="0" smtClean="0"/>
              <a:t>Capturing Multi word ingredients: goat cheese, olive oil</a:t>
            </a:r>
          </a:p>
          <a:p>
            <a:pPr marL="628650" lvl="1" indent="-171450">
              <a:buFont typeface="Arial"/>
              <a:buChar char="•"/>
            </a:pPr>
            <a:r>
              <a:rPr lang="en-US" baseline="0" dirty="0" err="1" smtClean="0"/>
              <a:t>Brandnames</a:t>
            </a:r>
            <a:r>
              <a:rPr lang="en-US" baseline="0" dirty="0" smtClean="0"/>
              <a:t>:  currently can’t tell the difference between Captain Morgan and Planation Rum</a:t>
            </a:r>
          </a:p>
          <a:p>
            <a:pPr marL="628650" lvl="1" indent="-171450">
              <a:buFont typeface="Arial"/>
              <a:buChar char="•"/>
            </a:pPr>
            <a:r>
              <a:rPr lang="en-US" baseline="0" dirty="0" smtClean="0"/>
              <a:t>Time related information: different dishes require different amounts of preparation time</a:t>
            </a:r>
          </a:p>
          <a:p>
            <a:pPr marL="171450" lvl="0" indent="-171450">
              <a:buFont typeface="Arial"/>
              <a:buChar char="•"/>
            </a:pPr>
            <a:r>
              <a:rPr lang="en-US" baseline="0" dirty="0" smtClean="0"/>
              <a:t>Model would also be more useful and indicative if we incorporate other cities, then demographic data may be a stronger predictor</a:t>
            </a:r>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0853F4EA-4BD5-1B4D-A496-76118413D378}" type="slidenum">
              <a:rPr lang="en-US" smtClean="0"/>
              <a:t>9</a:t>
            </a:fld>
            <a:endParaRPr lang="en-US"/>
          </a:p>
        </p:txBody>
      </p:sp>
    </p:spTree>
    <p:extLst>
      <p:ext uri="{BB962C8B-B14F-4D97-AF65-F5344CB8AC3E}">
        <p14:creationId xmlns:p14="http://schemas.microsoft.com/office/powerpoint/2010/main" val="4144761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1417CD8-0B3A-C743-BB96-AD3CFD4AEE70}" type="datetime1">
              <a:rPr lang="en-US" smtClean="0"/>
              <a:t>7/20/18</a:t>
            </a:fld>
            <a:endParaRPr lang="en-US"/>
          </a:p>
        </p:txBody>
      </p:sp>
      <p:sp>
        <p:nvSpPr>
          <p:cNvPr id="5" name="Footer Placeholder 4"/>
          <p:cNvSpPr>
            <a:spLocks noGrp="1"/>
          </p:cNvSpPr>
          <p:nvPr>
            <p:ph type="ftr" sz="quarter" idx="11"/>
          </p:nvPr>
        </p:nvSpPr>
        <p:spPr/>
        <p:txBody>
          <a:bodyPr/>
          <a:lstStyle/>
          <a:p>
            <a:r>
              <a:rPr lang="en-US" smtClean="0"/>
              <a:t>Alan Lin (Metis SF Summer 2018)</a:t>
            </a:r>
            <a:endParaRPr lang="en-US"/>
          </a:p>
        </p:txBody>
      </p:sp>
      <p:sp>
        <p:nvSpPr>
          <p:cNvPr id="6" name="Slide Number Placeholder 5"/>
          <p:cNvSpPr>
            <a:spLocks noGrp="1"/>
          </p:cNvSpPr>
          <p:nvPr>
            <p:ph type="sldNum" sz="quarter" idx="12"/>
          </p:nvPr>
        </p:nvSpPr>
        <p:spPr/>
        <p:txBody>
          <a:bodyPr/>
          <a:lstStyle/>
          <a:p>
            <a:fld id="{604BA3AA-785D-FF42-BD90-8974E5702878}" type="slidenum">
              <a:rPr lang="en-US" smtClean="0"/>
              <a:t>‹#›</a:t>
            </a:fld>
            <a:endParaRPr lang="en-US"/>
          </a:p>
        </p:txBody>
      </p:sp>
    </p:spTree>
    <p:extLst>
      <p:ext uri="{BB962C8B-B14F-4D97-AF65-F5344CB8AC3E}">
        <p14:creationId xmlns:p14="http://schemas.microsoft.com/office/powerpoint/2010/main" val="1952304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192B59C-64F8-6748-83FA-D764553EAA44}" type="datetime1">
              <a:rPr lang="en-US" smtClean="0"/>
              <a:t>7/20/18</a:t>
            </a:fld>
            <a:endParaRPr lang="en-US"/>
          </a:p>
        </p:txBody>
      </p:sp>
      <p:sp>
        <p:nvSpPr>
          <p:cNvPr id="5" name="Footer Placeholder 4"/>
          <p:cNvSpPr>
            <a:spLocks noGrp="1"/>
          </p:cNvSpPr>
          <p:nvPr>
            <p:ph type="ftr" sz="quarter" idx="11"/>
          </p:nvPr>
        </p:nvSpPr>
        <p:spPr/>
        <p:txBody>
          <a:bodyPr/>
          <a:lstStyle/>
          <a:p>
            <a:r>
              <a:rPr lang="en-US" smtClean="0"/>
              <a:t>Alan Lin (Metis SF Summer 2018)</a:t>
            </a:r>
            <a:endParaRPr lang="en-US"/>
          </a:p>
        </p:txBody>
      </p:sp>
      <p:sp>
        <p:nvSpPr>
          <p:cNvPr id="6" name="Slide Number Placeholder 5"/>
          <p:cNvSpPr>
            <a:spLocks noGrp="1"/>
          </p:cNvSpPr>
          <p:nvPr>
            <p:ph type="sldNum" sz="quarter" idx="12"/>
          </p:nvPr>
        </p:nvSpPr>
        <p:spPr/>
        <p:txBody>
          <a:bodyPr/>
          <a:lstStyle/>
          <a:p>
            <a:fld id="{604BA3AA-785D-FF42-BD90-8974E5702878}" type="slidenum">
              <a:rPr lang="en-US" smtClean="0"/>
              <a:t>‹#›</a:t>
            </a:fld>
            <a:endParaRPr lang="en-US"/>
          </a:p>
        </p:txBody>
      </p:sp>
    </p:spTree>
    <p:extLst>
      <p:ext uri="{BB962C8B-B14F-4D97-AF65-F5344CB8AC3E}">
        <p14:creationId xmlns:p14="http://schemas.microsoft.com/office/powerpoint/2010/main" val="674885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ECC50-CFB9-A944-9AD1-2C7445A4DDDF}" type="datetime1">
              <a:rPr lang="en-US" smtClean="0"/>
              <a:t>7/20/18</a:t>
            </a:fld>
            <a:endParaRPr lang="en-US"/>
          </a:p>
        </p:txBody>
      </p:sp>
      <p:sp>
        <p:nvSpPr>
          <p:cNvPr id="5" name="Footer Placeholder 4"/>
          <p:cNvSpPr>
            <a:spLocks noGrp="1"/>
          </p:cNvSpPr>
          <p:nvPr>
            <p:ph type="ftr" sz="quarter" idx="11"/>
          </p:nvPr>
        </p:nvSpPr>
        <p:spPr/>
        <p:txBody>
          <a:bodyPr/>
          <a:lstStyle/>
          <a:p>
            <a:r>
              <a:rPr lang="en-US" smtClean="0"/>
              <a:t>Alan Lin (Metis SF Summer 2018)</a:t>
            </a:r>
            <a:endParaRPr lang="en-US"/>
          </a:p>
        </p:txBody>
      </p:sp>
      <p:sp>
        <p:nvSpPr>
          <p:cNvPr id="6" name="Slide Number Placeholder 5"/>
          <p:cNvSpPr>
            <a:spLocks noGrp="1"/>
          </p:cNvSpPr>
          <p:nvPr>
            <p:ph type="sldNum" sz="quarter" idx="12"/>
          </p:nvPr>
        </p:nvSpPr>
        <p:spPr/>
        <p:txBody>
          <a:bodyPr/>
          <a:lstStyle/>
          <a:p>
            <a:fld id="{604BA3AA-785D-FF42-BD90-8974E5702878}" type="slidenum">
              <a:rPr lang="en-US" smtClean="0"/>
              <a:t>‹#›</a:t>
            </a:fld>
            <a:endParaRPr lang="en-US"/>
          </a:p>
        </p:txBody>
      </p:sp>
    </p:spTree>
    <p:extLst>
      <p:ext uri="{BB962C8B-B14F-4D97-AF65-F5344CB8AC3E}">
        <p14:creationId xmlns:p14="http://schemas.microsoft.com/office/powerpoint/2010/main" val="905653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ADD50D2-9F45-CF4B-A14A-1C9ECBF52212}" type="datetime1">
              <a:rPr lang="en-US" smtClean="0"/>
              <a:t>7/20/18</a:t>
            </a:fld>
            <a:endParaRPr lang="en-US"/>
          </a:p>
        </p:txBody>
      </p:sp>
      <p:sp>
        <p:nvSpPr>
          <p:cNvPr id="5" name="Footer Placeholder 4"/>
          <p:cNvSpPr>
            <a:spLocks noGrp="1"/>
          </p:cNvSpPr>
          <p:nvPr>
            <p:ph type="ftr" sz="quarter" idx="11"/>
          </p:nvPr>
        </p:nvSpPr>
        <p:spPr/>
        <p:txBody>
          <a:bodyPr/>
          <a:lstStyle/>
          <a:p>
            <a:r>
              <a:rPr lang="en-US" smtClean="0"/>
              <a:t>Alan Lin (Metis SF Summer 2018)</a:t>
            </a:r>
            <a:endParaRPr lang="en-US"/>
          </a:p>
        </p:txBody>
      </p:sp>
      <p:sp>
        <p:nvSpPr>
          <p:cNvPr id="6" name="Slide Number Placeholder 5"/>
          <p:cNvSpPr>
            <a:spLocks noGrp="1"/>
          </p:cNvSpPr>
          <p:nvPr>
            <p:ph type="sldNum" sz="quarter" idx="12"/>
          </p:nvPr>
        </p:nvSpPr>
        <p:spPr/>
        <p:txBody>
          <a:bodyPr/>
          <a:lstStyle/>
          <a:p>
            <a:fld id="{604BA3AA-785D-FF42-BD90-8974E5702878}" type="slidenum">
              <a:rPr lang="en-US" smtClean="0"/>
              <a:t>‹#›</a:t>
            </a:fld>
            <a:endParaRPr lang="en-US"/>
          </a:p>
        </p:txBody>
      </p:sp>
    </p:spTree>
    <p:extLst>
      <p:ext uri="{BB962C8B-B14F-4D97-AF65-F5344CB8AC3E}">
        <p14:creationId xmlns:p14="http://schemas.microsoft.com/office/powerpoint/2010/main" val="25439542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2FF7EEF-562D-EF4F-8478-84D23EEA045B}" type="datetime1">
              <a:rPr lang="en-US" smtClean="0"/>
              <a:t>7/20/18</a:t>
            </a:fld>
            <a:endParaRPr lang="en-US"/>
          </a:p>
        </p:txBody>
      </p:sp>
      <p:sp>
        <p:nvSpPr>
          <p:cNvPr id="5" name="Footer Placeholder 4"/>
          <p:cNvSpPr>
            <a:spLocks noGrp="1"/>
          </p:cNvSpPr>
          <p:nvPr>
            <p:ph type="ftr" sz="quarter" idx="11"/>
          </p:nvPr>
        </p:nvSpPr>
        <p:spPr/>
        <p:txBody>
          <a:bodyPr/>
          <a:lstStyle/>
          <a:p>
            <a:r>
              <a:rPr lang="en-US" smtClean="0"/>
              <a:t>Alan Lin (Metis SF Summer 2018)</a:t>
            </a:r>
            <a:endParaRPr lang="en-US"/>
          </a:p>
        </p:txBody>
      </p:sp>
      <p:sp>
        <p:nvSpPr>
          <p:cNvPr id="6" name="Slide Number Placeholder 5"/>
          <p:cNvSpPr>
            <a:spLocks noGrp="1"/>
          </p:cNvSpPr>
          <p:nvPr>
            <p:ph type="sldNum" sz="quarter" idx="12"/>
          </p:nvPr>
        </p:nvSpPr>
        <p:spPr/>
        <p:txBody>
          <a:bodyPr/>
          <a:lstStyle/>
          <a:p>
            <a:fld id="{604BA3AA-785D-FF42-BD90-8974E5702878}" type="slidenum">
              <a:rPr lang="en-US" smtClean="0"/>
              <a:t>‹#›</a:t>
            </a:fld>
            <a:endParaRPr lang="en-US"/>
          </a:p>
        </p:txBody>
      </p:sp>
    </p:spTree>
    <p:extLst>
      <p:ext uri="{BB962C8B-B14F-4D97-AF65-F5344CB8AC3E}">
        <p14:creationId xmlns:p14="http://schemas.microsoft.com/office/powerpoint/2010/main" val="463073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B5283A9-18D5-774F-A03C-099B96E40980}" type="datetime1">
              <a:rPr lang="en-US" smtClean="0"/>
              <a:t>7/20/18</a:t>
            </a:fld>
            <a:endParaRPr lang="en-US"/>
          </a:p>
        </p:txBody>
      </p:sp>
      <p:sp>
        <p:nvSpPr>
          <p:cNvPr id="6" name="Footer Placeholder 5"/>
          <p:cNvSpPr>
            <a:spLocks noGrp="1"/>
          </p:cNvSpPr>
          <p:nvPr>
            <p:ph type="ftr" sz="quarter" idx="11"/>
          </p:nvPr>
        </p:nvSpPr>
        <p:spPr/>
        <p:txBody>
          <a:bodyPr/>
          <a:lstStyle/>
          <a:p>
            <a:r>
              <a:rPr lang="en-US" smtClean="0"/>
              <a:t>Alan Lin (Metis SF Summer 2018)</a:t>
            </a:r>
            <a:endParaRPr lang="en-US"/>
          </a:p>
        </p:txBody>
      </p:sp>
      <p:sp>
        <p:nvSpPr>
          <p:cNvPr id="7" name="Slide Number Placeholder 6"/>
          <p:cNvSpPr>
            <a:spLocks noGrp="1"/>
          </p:cNvSpPr>
          <p:nvPr>
            <p:ph type="sldNum" sz="quarter" idx="12"/>
          </p:nvPr>
        </p:nvSpPr>
        <p:spPr/>
        <p:txBody>
          <a:bodyPr/>
          <a:lstStyle/>
          <a:p>
            <a:fld id="{604BA3AA-785D-FF42-BD90-8974E5702878}" type="slidenum">
              <a:rPr lang="en-US" smtClean="0"/>
              <a:t>‹#›</a:t>
            </a:fld>
            <a:endParaRPr lang="en-US"/>
          </a:p>
        </p:txBody>
      </p:sp>
    </p:spTree>
    <p:extLst>
      <p:ext uri="{BB962C8B-B14F-4D97-AF65-F5344CB8AC3E}">
        <p14:creationId xmlns:p14="http://schemas.microsoft.com/office/powerpoint/2010/main" val="24352376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BE8DEDD-5CAF-134E-9768-2DCDF57AAC98}" type="datetime1">
              <a:rPr lang="en-US" smtClean="0"/>
              <a:t>7/20/18</a:t>
            </a:fld>
            <a:endParaRPr lang="en-US"/>
          </a:p>
        </p:txBody>
      </p:sp>
      <p:sp>
        <p:nvSpPr>
          <p:cNvPr id="8" name="Footer Placeholder 7"/>
          <p:cNvSpPr>
            <a:spLocks noGrp="1"/>
          </p:cNvSpPr>
          <p:nvPr>
            <p:ph type="ftr" sz="quarter" idx="11"/>
          </p:nvPr>
        </p:nvSpPr>
        <p:spPr/>
        <p:txBody>
          <a:bodyPr/>
          <a:lstStyle/>
          <a:p>
            <a:r>
              <a:rPr lang="en-US" smtClean="0"/>
              <a:t>Alan Lin (Metis SF Summer 2018)</a:t>
            </a:r>
            <a:endParaRPr lang="en-US"/>
          </a:p>
        </p:txBody>
      </p:sp>
      <p:sp>
        <p:nvSpPr>
          <p:cNvPr id="9" name="Slide Number Placeholder 8"/>
          <p:cNvSpPr>
            <a:spLocks noGrp="1"/>
          </p:cNvSpPr>
          <p:nvPr>
            <p:ph type="sldNum" sz="quarter" idx="12"/>
          </p:nvPr>
        </p:nvSpPr>
        <p:spPr/>
        <p:txBody>
          <a:bodyPr/>
          <a:lstStyle/>
          <a:p>
            <a:fld id="{604BA3AA-785D-FF42-BD90-8974E5702878}" type="slidenum">
              <a:rPr lang="en-US" smtClean="0"/>
              <a:t>‹#›</a:t>
            </a:fld>
            <a:endParaRPr lang="en-US"/>
          </a:p>
        </p:txBody>
      </p:sp>
    </p:spTree>
    <p:extLst>
      <p:ext uri="{BB962C8B-B14F-4D97-AF65-F5344CB8AC3E}">
        <p14:creationId xmlns:p14="http://schemas.microsoft.com/office/powerpoint/2010/main" val="12918418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00C9CAB-07EF-D542-87CD-6C459811D574}" type="datetime1">
              <a:rPr lang="en-US" smtClean="0"/>
              <a:t>7/20/18</a:t>
            </a:fld>
            <a:endParaRPr lang="en-US"/>
          </a:p>
        </p:txBody>
      </p:sp>
      <p:sp>
        <p:nvSpPr>
          <p:cNvPr id="4" name="Footer Placeholder 3"/>
          <p:cNvSpPr>
            <a:spLocks noGrp="1"/>
          </p:cNvSpPr>
          <p:nvPr>
            <p:ph type="ftr" sz="quarter" idx="11"/>
          </p:nvPr>
        </p:nvSpPr>
        <p:spPr/>
        <p:txBody>
          <a:bodyPr/>
          <a:lstStyle/>
          <a:p>
            <a:r>
              <a:rPr lang="en-US" smtClean="0"/>
              <a:t>Alan Lin (Metis SF Summer 2018)</a:t>
            </a:r>
            <a:endParaRPr lang="en-US"/>
          </a:p>
        </p:txBody>
      </p:sp>
      <p:sp>
        <p:nvSpPr>
          <p:cNvPr id="5" name="Slide Number Placeholder 4"/>
          <p:cNvSpPr>
            <a:spLocks noGrp="1"/>
          </p:cNvSpPr>
          <p:nvPr>
            <p:ph type="sldNum" sz="quarter" idx="12"/>
          </p:nvPr>
        </p:nvSpPr>
        <p:spPr/>
        <p:txBody>
          <a:bodyPr/>
          <a:lstStyle/>
          <a:p>
            <a:fld id="{604BA3AA-785D-FF42-BD90-8974E5702878}" type="slidenum">
              <a:rPr lang="en-US" smtClean="0"/>
              <a:t>‹#›</a:t>
            </a:fld>
            <a:endParaRPr lang="en-US"/>
          </a:p>
        </p:txBody>
      </p:sp>
    </p:spTree>
    <p:extLst>
      <p:ext uri="{BB962C8B-B14F-4D97-AF65-F5344CB8AC3E}">
        <p14:creationId xmlns:p14="http://schemas.microsoft.com/office/powerpoint/2010/main" val="36844213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9211A4-7C44-F84F-8698-B6E2100C0171}" type="datetime1">
              <a:rPr lang="en-US" smtClean="0"/>
              <a:t>7/20/18</a:t>
            </a:fld>
            <a:endParaRPr lang="en-US"/>
          </a:p>
        </p:txBody>
      </p:sp>
      <p:sp>
        <p:nvSpPr>
          <p:cNvPr id="3" name="Footer Placeholder 2"/>
          <p:cNvSpPr>
            <a:spLocks noGrp="1"/>
          </p:cNvSpPr>
          <p:nvPr>
            <p:ph type="ftr" sz="quarter" idx="11"/>
          </p:nvPr>
        </p:nvSpPr>
        <p:spPr/>
        <p:txBody>
          <a:bodyPr/>
          <a:lstStyle/>
          <a:p>
            <a:r>
              <a:rPr lang="en-US" smtClean="0"/>
              <a:t>Alan Lin (Metis SF Summer 2018)</a:t>
            </a:r>
            <a:endParaRPr lang="en-US"/>
          </a:p>
        </p:txBody>
      </p:sp>
      <p:sp>
        <p:nvSpPr>
          <p:cNvPr id="4" name="Slide Number Placeholder 3"/>
          <p:cNvSpPr>
            <a:spLocks noGrp="1"/>
          </p:cNvSpPr>
          <p:nvPr>
            <p:ph type="sldNum" sz="quarter" idx="12"/>
          </p:nvPr>
        </p:nvSpPr>
        <p:spPr/>
        <p:txBody>
          <a:bodyPr/>
          <a:lstStyle/>
          <a:p>
            <a:fld id="{604BA3AA-785D-FF42-BD90-8974E5702878}" type="slidenum">
              <a:rPr lang="en-US" smtClean="0"/>
              <a:t>‹#›</a:t>
            </a:fld>
            <a:endParaRPr lang="en-US"/>
          </a:p>
        </p:txBody>
      </p:sp>
    </p:spTree>
    <p:extLst>
      <p:ext uri="{BB962C8B-B14F-4D97-AF65-F5344CB8AC3E}">
        <p14:creationId xmlns:p14="http://schemas.microsoft.com/office/powerpoint/2010/main" val="61208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C0B19BA-173D-F343-B1B7-6FD96D49EA81}" type="datetime1">
              <a:rPr lang="en-US" smtClean="0"/>
              <a:t>7/20/18</a:t>
            </a:fld>
            <a:endParaRPr lang="en-US"/>
          </a:p>
        </p:txBody>
      </p:sp>
      <p:sp>
        <p:nvSpPr>
          <p:cNvPr id="6" name="Footer Placeholder 5"/>
          <p:cNvSpPr>
            <a:spLocks noGrp="1"/>
          </p:cNvSpPr>
          <p:nvPr>
            <p:ph type="ftr" sz="quarter" idx="11"/>
          </p:nvPr>
        </p:nvSpPr>
        <p:spPr/>
        <p:txBody>
          <a:bodyPr/>
          <a:lstStyle/>
          <a:p>
            <a:r>
              <a:rPr lang="en-US" smtClean="0"/>
              <a:t>Alan Lin (Metis SF Summer 2018)</a:t>
            </a:r>
            <a:endParaRPr lang="en-US"/>
          </a:p>
        </p:txBody>
      </p:sp>
      <p:sp>
        <p:nvSpPr>
          <p:cNvPr id="7" name="Slide Number Placeholder 6"/>
          <p:cNvSpPr>
            <a:spLocks noGrp="1"/>
          </p:cNvSpPr>
          <p:nvPr>
            <p:ph type="sldNum" sz="quarter" idx="12"/>
          </p:nvPr>
        </p:nvSpPr>
        <p:spPr/>
        <p:txBody>
          <a:bodyPr/>
          <a:lstStyle/>
          <a:p>
            <a:fld id="{604BA3AA-785D-FF42-BD90-8974E5702878}" type="slidenum">
              <a:rPr lang="en-US" smtClean="0"/>
              <a:t>‹#›</a:t>
            </a:fld>
            <a:endParaRPr lang="en-US"/>
          </a:p>
        </p:txBody>
      </p:sp>
    </p:spTree>
    <p:extLst>
      <p:ext uri="{BB962C8B-B14F-4D97-AF65-F5344CB8AC3E}">
        <p14:creationId xmlns:p14="http://schemas.microsoft.com/office/powerpoint/2010/main" val="2174443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EC50773-57F1-6B4C-80BC-3B97B9849DAD}" type="datetime1">
              <a:rPr lang="en-US" smtClean="0"/>
              <a:t>7/20/18</a:t>
            </a:fld>
            <a:endParaRPr lang="en-US"/>
          </a:p>
        </p:txBody>
      </p:sp>
      <p:sp>
        <p:nvSpPr>
          <p:cNvPr id="6" name="Footer Placeholder 5"/>
          <p:cNvSpPr>
            <a:spLocks noGrp="1"/>
          </p:cNvSpPr>
          <p:nvPr>
            <p:ph type="ftr" sz="quarter" idx="11"/>
          </p:nvPr>
        </p:nvSpPr>
        <p:spPr/>
        <p:txBody>
          <a:bodyPr/>
          <a:lstStyle/>
          <a:p>
            <a:r>
              <a:rPr lang="en-US" smtClean="0"/>
              <a:t>Alan Lin (Metis SF Summer 2018)</a:t>
            </a:r>
            <a:endParaRPr lang="en-US"/>
          </a:p>
        </p:txBody>
      </p:sp>
      <p:sp>
        <p:nvSpPr>
          <p:cNvPr id="7" name="Slide Number Placeholder 6"/>
          <p:cNvSpPr>
            <a:spLocks noGrp="1"/>
          </p:cNvSpPr>
          <p:nvPr>
            <p:ph type="sldNum" sz="quarter" idx="12"/>
          </p:nvPr>
        </p:nvSpPr>
        <p:spPr/>
        <p:txBody>
          <a:bodyPr/>
          <a:lstStyle/>
          <a:p>
            <a:fld id="{604BA3AA-785D-FF42-BD90-8974E5702878}" type="slidenum">
              <a:rPr lang="en-US" smtClean="0"/>
              <a:t>‹#›</a:t>
            </a:fld>
            <a:endParaRPr lang="en-US"/>
          </a:p>
        </p:txBody>
      </p:sp>
    </p:spTree>
    <p:extLst>
      <p:ext uri="{BB962C8B-B14F-4D97-AF65-F5344CB8AC3E}">
        <p14:creationId xmlns:p14="http://schemas.microsoft.com/office/powerpoint/2010/main" val="337785625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8000"/>
            </a:gs>
            <a:gs pos="100000">
              <a:schemeClr val="tx1">
                <a:lumMod val="85000"/>
                <a:lumOff val="15000"/>
              </a:schemeClr>
            </a:gs>
          </a:gsLst>
          <a:path path="rect">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A8C710-20FD-F54D-A39B-41AD9E23098B}" type="datetime1">
              <a:rPr lang="en-US" smtClean="0"/>
              <a:t>7/20/18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Alan Lin (Metis SF Summer 2018)</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4BA3AA-785D-FF42-BD90-8974E5702878}" type="slidenum">
              <a:rPr lang="en-US" smtClean="0"/>
              <a:t>‹#›</a:t>
            </a:fld>
            <a:endParaRPr lang="en-US"/>
          </a:p>
        </p:txBody>
      </p:sp>
    </p:spTree>
    <p:extLst>
      <p:ext uri="{BB962C8B-B14F-4D97-AF65-F5344CB8AC3E}">
        <p14:creationId xmlns:p14="http://schemas.microsoft.com/office/powerpoint/2010/main" val="36850212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4" Type="http://schemas.openxmlformats.org/officeDocument/2006/relationships/image" Target="../media/image1.png"/><Relationship Id="rId5" Type="http://schemas.openxmlformats.org/officeDocument/2006/relationships/image" Target="../media/image2.png"/><Relationship Id="rId1" Type="http://schemas.openxmlformats.org/officeDocument/2006/relationships/tags" Target="../tags/tag1.xml"/><Relationship Id="rId2"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solidFill>
                  <a:schemeClr val="bg1"/>
                </a:solidFill>
              </a:rPr>
              <a:t>Lunch Price Prediction</a:t>
            </a:r>
            <a:endParaRPr lang="en-US" dirty="0">
              <a:solidFill>
                <a:schemeClr val="bg1"/>
              </a:solidFill>
            </a:endParaRPr>
          </a:p>
        </p:txBody>
      </p:sp>
      <p:sp>
        <p:nvSpPr>
          <p:cNvPr id="3" name="Subtitle 2"/>
          <p:cNvSpPr>
            <a:spLocks noGrp="1"/>
          </p:cNvSpPr>
          <p:nvPr>
            <p:ph type="subTitle" idx="1"/>
          </p:nvPr>
        </p:nvSpPr>
        <p:spPr>
          <a:xfrm>
            <a:off x="1371600" y="3348429"/>
            <a:ext cx="6400800" cy="1752600"/>
          </a:xfrm>
        </p:spPr>
        <p:txBody>
          <a:bodyPr/>
          <a:lstStyle/>
          <a:p>
            <a:r>
              <a:rPr lang="en-US" dirty="0" smtClean="0">
                <a:solidFill>
                  <a:srgbClr val="FF0000"/>
                </a:solidFill>
              </a:rPr>
              <a:t>Should you get </a:t>
            </a:r>
            <a:r>
              <a:rPr lang="en-US" dirty="0" err="1" smtClean="0">
                <a:solidFill>
                  <a:srgbClr val="FF0000"/>
                </a:solidFill>
              </a:rPr>
              <a:t>MealPal</a:t>
            </a:r>
            <a:r>
              <a:rPr lang="en-US" dirty="0" smtClean="0">
                <a:solidFill>
                  <a:srgbClr val="FF0000"/>
                </a:solidFill>
              </a:rPr>
              <a:t>?</a:t>
            </a:r>
            <a:endParaRPr lang="en-US" dirty="0">
              <a:solidFill>
                <a:srgbClr val="FF0000"/>
              </a:solidFill>
            </a:endParaRPr>
          </a:p>
        </p:txBody>
      </p:sp>
      <p:sp>
        <p:nvSpPr>
          <p:cNvPr id="4" name="Footer Placeholder 3"/>
          <p:cNvSpPr>
            <a:spLocks noGrp="1"/>
          </p:cNvSpPr>
          <p:nvPr>
            <p:ph type="ftr" sz="quarter" idx="11"/>
          </p:nvPr>
        </p:nvSpPr>
        <p:spPr/>
        <p:txBody>
          <a:bodyPr/>
          <a:lstStyle/>
          <a:p>
            <a:r>
              <a:rPr lang="en-US" smtClean="0"/>
              <a:t>Alan Lin (Metis SF Summer 2018)</a:t>
            </a:r>
            <a:endParaRPr lang="en-US"/>
          </a:p>
        </p:txBody>
      </p:sp>
      <p:sp>
        <p:nvSpPr>
          <p:cNvPr id="5" name="Slide Number Placeholder 4"/>
          <p:cNvSpPr>
            <a:spLocks noGrp="1"/>
          </p:cNvSpPr>
          <p:nvPr>
            <p:ph type="sldNum" sz="quarter" idx="12"/>
          </p:nvPr>
        </p:nvSpPr>
        <p:spPr/>
        <p:txBody>
          <a:bodyPr/>
          <a:lstStyle/>
          <a:p>
            <a:fld id="{604BA3AA-785D-FF42-BD90-8974E5702878}" type="slidenum">
              <a:rPr lang="en-US" smtClean="0"/>
              <a:t>1</a:t>
            </a:fld>
            <a:endParaRPr lang="en-US"/>
          </a:p>
        </p:txBody>
      </p:sp>
    </p:spTree>
    <p:extLst>
      <p:ext uri="{BB962C8B-B14F-4D97-AF65-F5344CB8AC3E}">
        <p14:creationId xmlns:p14="http://schemas.microsoft.com/office/powerpoint/2010/main" val="1469424265"/>
      </p:ext>
    </p:extLst>
  </p:cSld>
  <p:clrMapOvr>
    <a:masterClrMapping/>
  </p:clrMapOvr>
  <mc:AlternateContent xmlns:mc="http://schemas.openxmlformats.org/markup-compatibility/2006">
    <mc:Choice xmlns:p14="http://schemas.microsoft.com/office/powerpoint/2010/main" Requires="p14">
      <p:transition spd="slow" p14:dur="2000" advTm="5229"/>
    </mc:Choice>
    <mc:Fallback>
      <p:transition xmlns:p14="http://schemas.microsoft.com/office/powerpoint/2010/main" spd="slow" advTm="5229"/>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2"/>
            <a:ext cx="8229600" cy="1143000"/>
          </a:xfrm>
        </p:spPr>
        <p:txBody>
          <a:bodyPr/>
          <a:lstStyle/>
          <a:p>
            <a:r>
              <a:rPr lang="en-US" dirty="0" smtClean="0">
                <a:solidFill>
                  <a:srgbClr val="FF0000"/>
                </a:solidFill>
              </a:rPr>
              <a:t>La </a:t>
            </a:r>
            <a:r>
              <a:rPr lang="en-US" dirty="0" err="1" smtClean="0">
                <a:solidFill>
                  <a:srgbClr val="FF0000"/>
                </a:solidFill>
              </a:rPr>
              <a:t>Taqueria</a:t>
            </a:r>
            <a:r>
              <a:rPr lang="en-US" dirty="0" smtClean="0">
                <a:solidFill>
                  <a:srgbClr val="FF0000"/>
                </a:solidFill>
              </a:rPr>
              <a:t> is the Best</a:t>
            </a:r>
            <a:endParaRPr lang="en-US" dirty="0">
              <a:solidFill>
                <a:srgbClr val="FF0000"/>
              </a:solidFill>
            </a:endParaRPr>
          </a:p>
        </p:txBody>
      </p:sp>
      <p:pic>
        <p:nvPicPr>
          <p:cNvPr id="5" name="Picture 4"/>
          <p:cNvPicPr>
            <a:picLocks noChangeAspect="1"/>
          </p:cNvPicPr>
          <p:nvPr/>
        </p:nvPicPr>
        <p:blipFill>
          <a:blip r:embed="rId2"/>
          <a:stretch>
            <a:fillRect/>
          </a:stretch>
        </p:blipFill>
        <p:spPr>
          <a:xfrm>
            <a:off x="2087543" y="914194"/>
            <a:ext cx="5111516" cy="5050177"/>
          </a:xfrm>
          <a:prstGeom prst="rect">
            <a:avLst/>
          </a:prstGeom>
          <a:effectLst>
            <a:outerShdw blurRad="50800" dist="38100" dir="2700000" algn="tl" rotWithShape="0">
              <a:srgbClr val="000000">
                <a:alpha val="43000"/>
              </a:srgbClr>
            </a:outerShdw>
          </a:effectLst>
        </p:spPr>
      </p:pic>
      <p:sp>
        <p:nvSpPr>
          <p:cNvPr id="6" name="Footer Placeholder 5"/>
          <p:cNvSpPr>
            <a:spLocks noGrp="1"/>
          </p:cNvSpPr>
          <p:nvPr>
            <p:ph type="ftr" sz="quarter" idx="11"/>
          </p:nvPr>
        </p:nvSpPr>
        <p:spPr/>
        <p:txBody>
          <a:bodyPr/>
          <a:lstStyle/>
          <a:p>
            <a:r>
              <a:rPr lang="en-US" smtClean="0"/>
              <a:t>Alan Lin (Metis SF Summer 2018)</a:t>
            </a:r>
            <a:endParaRPr lang="en-US"/>
          </a:p>
        </p:txBody>
      </p:sp>
      <p:sp>
        <p:nvSpPr>
          <p:cNvPr id="7" name="Slide Number Placeholder 6"/>
          <p:cNvSpPr>
            <a:spLocks noGrp="1"/>
          </p:cNvSpPr>
          <p:nvPr>
            <p:ph type="sldNum" sz="quarter" idx="12"/>
          </p:nvPr>
        </p:nvSpPr>
        <p:spPr/>
        <p:txBody>
          <a:bodyPr/>
          <a:lstStyle/>
          <a:p>
            <a:fld id="{604BA3AA-785D-FF42-BD90-8974E5702878}" type="slidenum">
              <a:rPr lang="en-US" smtClean="0"/>
              <a:t>10</a:t>
            </a:fld>
            <a:endParaRPr lang="en-US"/>
          </a:p>
        </p:txBody>
      </p:sp>
    </p:spTree>
    <p:extLst>
      <p:ext uri="{BB962C8B-B14F-4D97-AF65-F5344CB8AC3E}">
        <p14:creationId xmlns:p14="http://schemas.microsoft.com/office/powerpoint/2010/main" val="2180154382"/>
      </p:ext>
    </p:extLst>
  </p:cSld>
  <p:clrMapOvr>
    <a:masterClrMapping/>
  </p:clrMapOvr>
  <mc:AlternateContent xmlns:mc="http://schemas.openxmlformats.org/markup-compatibility/2006">
    <mc:Choice xmlns:p14="http://schemas.microsoft.com/office/powerpoint/2010/main" Requires="p14">
      <p:transition spd="slow" p14:dur="2000" advTm="3627"/>
    </mc:Choice>
    <mc:Fallback>
      <p:transition xmlns:p14="http://schemas.microsoft.com/office/powerpoint/2010/main" spd="slow" advTm="3627"/>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4"/>
          <a:stretch>
            <a:fillRect/>
          </a:stretch>
        </p:blipFill>
        <p:spPr>
          <a:xfrm>
            <a:off x="2413000" y="673100"/>
            <a:ext cx="4318000" cy="5499100"/>
          </a:xfrm>
          <a:prstGeom prst="rect">
            <a:avLst/>
          </a:prstGeom>
        </p:spPr>
      </p:pic>
      <p:sp>
        <p:nvSpPr>
          <p:cNvPr id="9" name="Footer Placeholder 8"/>
          <p:cNvSpPr>
            <a:spLocks noGrp="1"/>
          </p:cNvSpPr>
          <p:nvPr>
            <p:ph type="ftr" sz="quarter" idx="11"/>
          </p:nvPr>
        </p:nvSpPr>
        <p:spPr/>
        <p:txBody>
          <a:bodyPr/>
          <a:lstStyle/>
          <a:p>
            <a:r>
              <a:rPr lang="en-US" smtClean="0"/>
              <a:t>Alan Lin (Metis SF Summer 2018)</a:t>
            </a:r>
            <a:endParaRPr lang="en-US"/>
          </a:p>
        </p:txBody>
      </p:sp>
      <p:sp>
        <p:nvSpPr>
          <p:cNvPr id="10" name="Slide Number Placeholder 9"/>
          <p:cNvSpPr>
            <a:spLocks noGrp="1"/>
          </p:cNvSpPr>
          <p:nvPr>
            <p:ph type="sldNum" sz="quarter" idx="12"/>
          </p:nvPr>
        </p:nvSpPr>
        <p:spPr/>
        <p:txBody>
          <a:bodyPr/>
          <a:lstStyle/>
          <a:p>
            <a:fld id="{604BA3AA-785D-FF42-BD90-8974E5702878}" type="slidenum">
              <a:rPr lang="en-US" smtClean="0"/>
              <a:t>2</a:t>
            </a:fld>
            <a:endParaRPr lang="en-US"/>
          </a:p>
        </p:txBody>
      </p:sp>
      <p:pic>
        <p:nvPicPr>
          <p:cNvPr id="12" name="Picture 11"/>
          <p:cNvPicPr>
            <a:picLocks noChangeAspect="1"/>
          </p:cNvPicPr>
          <p:nvPr/>
        </p:nvPicPr>
        <p:blipFill>
          <a:blip r:embed="rId5"/>
          <a:stretch>
            <a:fillRect/>
          </a:stretch>
        </p:blipFill>
        <p:spPr>
          <a:xfrm>
            <a:off x="2005341" y="0"/>
            <a:ext cx="5143500" cy="6858000"/>
          </a:xfrm>
          <a:prstGeom prst="rect">
            <a:avLst/>
          </a:prstGeom>
        </p:spPr>
      </p:pic>
    </p:spTree>
    <p:custDataLst>
      <p:tags r:id="rId1"/>
    </p:custDataLst>
    <p:extLst>
      <p:ext uri="{BB962C8B-B14F-4D97-AF65-F5344CB8AC3E}">
        <p14:creationId xmlns:p14="http://schemas.microsoft.com/office/powerpoint/2010/main" val="4104476273"/>
      </p:ext>
    </p:extLst>
  </p:cSld>
  <p:clrMapOvr>
    <a:masterClrMapping/>
  </p:clrMapOvr>
  <mc:AlternateContent xmlns:mc="http://schemas.openxmlformats.org/markup-compatibility/2006">
    <mc:Choice xmlns:p14="http://schemas.microsoft.com/office/powerpoint/2010/main" Requires="p14">
      <p:transition spd="slow" p14:dur="2000" advTm="28929"/>
    </mc:Choice>
    <mc:Fallback>
      <p:transition xmlns:p14="http://schemas.microsoft.com/office/powerpoint/2010/main" spd="slow" advTm="28929"/>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9144000" cy="6858000"/>
          </a:xfrm>
          <a:prstGeom prst="rect">
            <a:avLst/>
          </a:prstGeom>
        </p:spPr>
      </p:pic>
      <p:sp>
        <p:nvSpPr>
          <p:cNvPr id="3" name="Footer Placeholder 2"/>
          <p:cNvSpPr>
            <a:spLocks noGrp="1"/>
          </p:cNvSpPr>
          <p:nvPr>
            <p:ph type="ftr" sz="quarter" idx="11"/>
          </p:nvPr>
        </p:nvSpPr>
        <p:spPr/>
        <p:txBody>
          <a:bodyPr/>
          <a:lstStyle/>
          <a:p>
            <a:r>
              <a:rPr lang="en-US" smtClean="0"/>
              <a:t>Alan Lin (Metis SF Summer 2018)</a:t>
            </a:r>
            <a:endParaRPr lang="en-US"/>
          </a:p>
        </p:txBody>
      </p:sp>
      <p:sp>
        <p:nvSpPr>
          <p:cNvPr id="5" name="Slide Number Placeholder 4"/>
          <p:cNvSpPr>
            <a:spLocks noGrp="1"/>
          </p:cNvSpPr>
          <p:nvPr>
            <p:ph type="sldNum" sz="quarter" idx="12"/>
          </p:nvPr>
        </p:nvSpPr>
        <p:spPr/>
        <p:txBody>
          <a:bodyPr/>
          <a:lstStyle/>
          <a:p>
            <a:fld id="{604BA3AA-785D-FF42-BD90-8974E5702878}" type="slidenum">
              <a:rPr lang="en-US" smtClean="0"/>
              <a:t>3</a:t>
            </a:fld>
            <a:endParaRPr lang="en-US"/>
          </a:p>
        </p:txBody>
      </p:sp>
    </p:spTree>
    <p:extLst>
      <p:ext uri="{BB962C8B-B14F-4D97-AF65-F5344CB8AC3E}">
        <p14:creationId xmlns:p14="http://schemas.microsoft.com/office/powerpoint/2010/main" val="1554420936"/>
      </p:ext>
    </p:extLst>
  </p:cSld>
  <p:clrMapOvr>
    <a:masterClrMapping/>
  </p:clrMapOvr>
  <mc:AlternateContent xmlns:mc="http://schemas.openxmlformats.org/markup-compatibility/2006">
    <mc:Choice xmlns:p14="http://schemas.microsoft.com/office/powerpoint/2010/main" Requires="p14">
      <p:transition spd="slow" p14:dur="2000" advTm="34213"/>
    </mc:Choice>
    <mc:Fallback>
      <p:transition xmlns:p14="http://schemas.microsoft.com/office/powerpoint/2010/main" spd="slow" advTm="34213"/>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solidFill>
                  <a:srgbClr val="FF0000"/>
                </a:solidFill>
              </a:rPr>
              <a:t>Sources of </a:t>
            </a:r>
            <a:r>
              <a:rPr lang="en-US" dirty="0" smtClean="0">
                <a:solidFill>
                  <a:srgbClr val="FF0000"/>
                </a:solidFill>
              </a:rPr>
              <a:t>Information</a:t>
            </a:r>
            <a:endParaRPr lang="en-US" dirty="0">
              <a:solidFill>
                <a:srgbClr val="FF0000"/>
              </a:solidFill>
            </a:endParaRPr>
          </a:p>
        </p:txBody>
      </p:sp>
      <p:sp>
        <p:nvSpPr>
          <p:cNvPr id="3" name="Content Placeholder 2"/>
          <p:cNvSpPr>
            <a:spLocks noGrp="1"/>
          </p:cNvSpPr>
          <p:nvPr>
            <p:ph idx="1"/>
          </p:nvPr>
        </p:nvSpPr>
        <p:spPr>
          <a:xfrm>
            <a:off x="457201" y="1394246"/>
            <a:ext cx="5784072" cy="4525963"/>
          </a:xfrm>
        </p:spPr>
        <p:txBody>
          <a:bodyPr>
            <a:normAutofit lnSpcReduction="10000"/>
          </a:bodyPr>
          <a:lstStyle/>
          <a:p>
            <a:r>
              <a:rPr lang="en-US" dirty="0" smtClean="0">
                <a:solidFill>
                  <a:schemeClr val="bg1"/>
                </a:solidFill>
              </a:rPr>
              <a:t>Restaurant Menus</a:t>
            </a:r>
          </a:p>
          <a:p>
            <a:pPr lvl="1"/>
            <a:r>
              <a:rPr lang="en-US" dirty="0" smtClean="0">
                <a:solidFill>
                  <a:schemeClr val="bg1"/>
                </a:solidFill>
              </a:rPr>
              <a:t>1000+ restaurants from SF gathered</a:t>
            </a:r>
          </a:p>
          <a:p>
            <a:r>
              <a:rPr lang="en-US" dirty="0" smtClean="0">
                <a:solidFill>
                  <a:schemeClr val="bg1"/>
                </a:solidFill>
              </a:rPr>
              <a:t>Ingredient List</a:t>
            </a:r>
          </a:p>
          <a:p>
            <a:pPr lvl="1"/>
            <a:r>
              <a:rPr lang="en-US" dirty="0" smtClean="0">
                <a:solidFill>
                  <a:schemeClr val="bg1"/>
                </a:solidFill>
              </a:rPr>
              <a:t>Compiled from </a:t>
            </a:r>
            <a:r>
              <a:rPr lang="en-US" dirty="0" err="1" smtClean="0">
                <a:solidFill>
                  <a:schemeClr val="bg1"/>
                </a:solidFill>
              </a:rPr>
              <a:t>bbc.com</a:t>
            </a:r>
            <a:r>
              <a:rPr lang="en-US" dirty="0">
                <a:solidFill>
                  <a:schemeClr val="bg1"/>
                </a:solidFill>
              </a:rPr>
              <a:t>/food and </a:t>
            </a:r>
            <a:r>
              <a:rPr lang="en-US" dirty="0" err="1" smtClean="0">
                <a:solidFill>
                  <a:schemeClr val="bg1"/>
                </a:solidFill>
              </a:rPr>
              <a:t>foodwise</a:t>
            </a:r>
            <a:endParaRPr lang="en-US" dirty="0" smtClean="0">
              <a:solidFill>
                <a:schemeClr val="bg1"/>
              </a:solidFill>
            </a:endParaRPr>
          </a:p>
          <a:p>
            <a:r>
              <a:rPr lang="en-US" dirty="0" smtClean="0">
                <a:solidFill>
                  <a:schemeClr val="bg1"/>
                </a:solidFill>
              </a:rPr>
              <a:t>Demographic Information</a:t>
            </a:r>
          </a:p>
          <a:p>
            <a:pPr lvl="1"/>
            <a:r>
              <a:rPr lang="en-US" dirty="0" smtClean="0">
                <a:solidFill>
                  <a:schemeClr val="bg1"/>
                </a:solidFill>
              </a:rPr>
              <a:t>2016 ACS and Economic Census from US Census</a:t>
            </a:r>
            <a:endParaRPr lang="en-US" dirty="0">
              <a:solidFill>
                <a:schemeClr val="bg1"/>
              </a:solidFill>
            </a:endParaRPr>
          </a:p>
        </p:txBody>
      </p:sp>
      <p:pic>
        <p:nvPicPr>
          <p:cNvPr id="4" name="Picture 3"/>
          <p:cNvPicPr>
            <a:picLocks noChangeAspect="1"/>
          </p:cNvPicPr>
          <p:nvPr/>
        </p:nvPicPr>
        <p:blipFill>
          <a:blip r:embed="rId3"/>
          <a:stretch>
            <a:fillRect/>
          </a:stretch>
        </p:blipFill>
        <p:spPr>
          <a:xfrm>
            <a:off x="6241272" y="1691737"/>
            <a:ext cx="2286000" cy="736600"/>
          </a:xfrm>
          <a:prstGeom prst="rect">
            <a:avLst/>
          </a:prstGeom>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4"/>
          <a:stretch>
            <a:fillRect/>
          </a:stretch>
        </p:blipFill>
        <p:spPr>
          <a:xfrm>
            <a:off x="6766632" y="4256394"/>
            <a:ext cx="1292937" cy="1292937"/>
          </a:xfrm>
          <a:prstGeom prst="rect">
            <a:avLst/>
          </a:prstGeom>
          <a:effectLst>
            <a:outerShdw blurRad="50800" dist="38100" dir="2700000" algn="tl" rotWithShape="0">
              <a:srgbClr val="000000">
                <a:alpha val="43000"/>
              </a:srgbClr>
            </a:outerShdw>
          </a:effectLst>
        </p:spPr>
      </p:pic>
      <p:pic>
        <p:nvPicPr>
          <p:cNvPr id="7" name="Picture 6"/>
          <p:cNvPicPr>
            <a:picLocks noChangeAspect="1"/>
          </p:cNvPicPr>
          <p:nvPr/>
        </p:nvPicPr>
        <p:blipFill>
          <a:blip r:embed="rId5"/>
          <a:stretch>
            <a:fillRect/>
          </a:stretch>
        </p:blipFill>
        <p:spPr>
          <a:xfrm>
            <a:off x="6766632" y="2691130"/>
            <a:ext cx="1324984" cy="1324984"/>
          </a:xfrm>
          <a:prstGeom prst="rect">
            <a:avLst/>
          </a:prstGeom>
          <a:effectLst>
            <a:outerShdw blurRad="50800" dist="38100" dir="2700000" algn="tl" rotWithShape="0">
              <a:srgbClr val="000000">
                <a:alpha val="43000"/>
              </a:srgbClr>
            </a:outerShdw>
          </a:effectLst>
        </p:spPr>
      </p:pic>
      <p:sp>
        <p:nvSpPr>
          <p:cNvPr id="9" name="Footer Placeholder 8"/>
          <p:cNvSpPr>
            <a:spLocks noGrp="1"/>
          </p:cNvSpPr>
          <p:nvPr>
            <p:ph type="ftr" sz="quarter" idx="11"/>
          </p:nvPr>
        </p:nvSpPr>
        <p:spPr/>
        <p:txBody>
          <a:bodyPr/>
          <a:lstStyle/>
          <a:p>
            <a:r>
              <a:rPr lang="en-US" smtClean="0"/>
              <a:t>Alan Lin (Metis SF Summer 2018)</a:t>
            </a:r>
            <a:endParaRPr lang="en-US"/>
          </a:p>
        </p:txBody>
      </p:sp>
      <p:sp>
        <p:nvSpPr>
          <p:cNvPr id="10" name="Slide Number Placeholder 9"/>
          <p:cNvSpPr>
            <a:spLocks noGrp="1"/>
          </p:cNvSpPr>
          <p:nvPr>
            <p:ph type="sldNum" sz="quarter" idx="12"/>
          </p:nvPr>
        </p:nvSpPr>
        <p:spPr/>
        <p:txBody>
          <a:bodyPr/>
          <a:lstStyle/>
          <a:p>
            <a:fld id="{604BA3AA-785D-FF42-BD90-8974E5702878}" type="slidenum">
              <a:rPr lang="en-US" smtClean="0"/>
              <a:t>4</a:t>
            </a:fld>
            <a:endParaRPr lang="en-US"/>
          </a:p>
        </p:txBody>
      </p:sp>
    </p:spTree>
    <p:extLst>
      <p:ext uri="{BB962C8B-B14F-4D97-AF65-F5344CB8AC3E}">
        <p14:creationId xmlns:p14="http://schemas.microsoft.com/office/powerpoint/2010/main" val="2570674124"/>
      </p:ext>
    </p:extLst>
  </p:cSld>
  <p:clrMapOvr>
    <a:masterClrMapping/>
  </p:clrMapOvr>
  <mc:AlternateContent xmlns:mc="http://schemas.openxmlformats.org/markup-compatibility/2006">
    <mc:Choice xmlns:p14="http://schemas.microsoft.com/office/powerpoint/2010/main" Requires="p14">
      <p:transition spd="slow" p14:dur="2000" advTm="47634"/>
    </mc:Choice>
    <mc:Fallback>
      <p:transition xmlns:p14="http://schemas.microsoft.com/office/powerpoint/2010/main" spd="slow" advTm="47634"/>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474"/>
            <a:ext cx="8229600" cy="1143000"/>
          </a:xfrm>
        </p:spPr>
        <p:txBody>
          <a:bodyPr/>
          <a:lstStyle/>
          <a:p>
            <a:r>
              <a:rPr lang="en-US" dirty="0" smtClean="0">
                <a:solidFill>
                  <a:srgbClr val="FF0000"/>
                </a:solidFill>
              </a:rPr>
              <a:t>Minimization Metric</a:t>
            </a:r>
            <a:endParaRPr lang="en-US" dirty="0">
              <a:solidFill>
                <a:srgbClr val="FF0000"/>
              </a:solidFill>
            </a:endParaRPr>
          </a:p>
        </p:txBody>
      </p:sp>
      <p:pic>
        <p:nvPicPr>
          <p:cNvPr id="3" name="Picture 2" descr="imgtemp_2kq7oy-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3670" y="2794781"/>
            <a:ext cx="6746404" cy="1530264"/>
          </a:xfrm>
          <a:prstGeom prst="rect">
            <a:avLst/>
          </a:prstGeom>
          <a:effectLst>
            <a:outerShdw blurRad="50800" dist="38100" dir="2700000" algn="tl" rotWithShape="0">
              <a:srgbClr val="000000">
                <a:alpha val="43000"/>
              </a:srgbClr>
            </a:outerShdw>
          </a:effectLst>
        </p:spPr>
      </p:pic>
      <p:sp>
        <p:nvSpPr>
          <p:cNvPr id="4" name="Footer Placeholder 3"/>
          <p:cNvSpPr>
            <a:spLocks noGrp="1"/>
          </p:cNvSpPr>
          <p:nvPr>
            <p:ph type="ftr" sz="quarter" idx="11"/>
          </p:nvPr>
        </p:nvSpPr>
        <p:spPr/>
        <p:txBody>
          <a:bodyPr/>
          <a:lstStyle/>
          <a:p>
            <a:r>
              <a:rPr lang="en-US" smtClean="0"/>
              <a:t>Alan Lin (Metis SF Summer 2018)</a:t>
            </a:r>
            <a:endParaRPr lang="en-US"/>
          </a:p>
        </p:txBody>
      </p:sp>
      <p:sp>
        <p:nvSpPr>
          <p:cNvPr id="5" name="Slide Number Placeholder 4"/>
          <p:cNvSpPr>
            <a:spLocks noGrp="1"/>
          </p:cNvSpPr>
          <p:nvPr>
            <p:ph type="sldNum" sz="quarter" idx="12"/>
          </p:nvPr>
        </p:nvSpPr>
        <p:spPr/>
        <p:txBody>
          <a:bodyPr/>
          <a:lstStyle/>
          <a:p>
            <a:fld id="{604BA3AA-785D-FF42-BD90-8974E5702878}" type="slidenum">
              <a:rPr lang="en-US" smtClean="0"/>
              <a:t>5</a:t>
            </a:fld>
            <a:endParaRPr lang="en-US"/>
          </a:p>
        </p:txBody>
      </p:sp>
    </p:spTree>
    <p:extLst>
      <p:ext uri="{BB962C8B-B14F-4D97-AF65-F5344CB8AC3E}">
        <p14:creationId xmlns:p14="http://schemas.microsoft.com/office/powerpoint/2010/main" val="516172107"/>
      </p:ext>
    </p:extLst>
  </p:cSld>
  <p:clrMapOvr>
    <a:masterClrMapping/>
  </p:clrMapOvr>
  <mc:AlternateContent xmlns:mc="http://schemas.openxmlformats.org/markup-compatibility/2006">
    <mc:Choice xmlns:p14="http://schemas.microsoft.com/office/powerpoint/2010/main" Requires="p14">
      <p:transition spd="slow" p14:dur="2000" advTm="27523"/>
    </mc:Choice>
    <mc:Fallback>
      <p:transition xmlns:p14="http://schemas.microsoft.com/office/powerpoint/2010/main" spd="slow" advTm="27523"/>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474"/>
            <a:ext cx="8229600" cy="1143000"/>
          </a:xfrm>
        </p:spPr>
        <p:txBody>
          <a:bodyPr/>
          <a:lstStyle/>
          <a:p>
            <a:r>
              <a:rPr lang="en-US" dirty="0" smtClean="0">
                <a:solidFill>
                  <a:srgbClr val="FF0000"/>
                </a:solidFill>
              </a:rPr>
              <a:t>Model Building</a:t>
            </a:r>
            <a:endParaRPr lang="en-US" dirty="0">
              <a:solidFill>
                <a:srgbClr val="FF0000"/>
              </a:solidFill>
            </a:endParaRPr>
          </a:p>
        </p:txBody>
      </p:sp>
      <p:pic>
        <p:nvPicPr>
          <p:cNvPr id="26" name="Picture 25" descr="DishPriceHis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490" y="1154064"/>
            <a:ext cx="3388378" cy="3388378"/>
          </a:xfrm>
          <a:prstGeom prst="rect">
            <a:avLst/>
          </a:prstGeom>
          <a:ln>
            <a:noFill/>
          </a:ln>
          <a:effectLst>
            <a:outerShdw blurRad="50800" dist="38100" dir="2700000" algn="tl" rotWithShape="0">
              <a:srgbClr val="000000">
                <a:alpha val="43000"/>
              </a:srgbClr>
            </a:outerShdw>
          </a:effectLst>
        </p:spPr>
      </p:pic>
      <p:pic>
        <p:nvPicPr>
          <p:cNvPr id="27" name="Picture 26" descr="BCDishPriceHist.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54861" y="1154473"/>
            <a:ext cx="3387969" cy="3387969"/>
          </a:xfrm>
          <a:prstGeom prst="rect">
            <a:avLst/>
          </a:prstGeom>
          <a:ln>
            <a:noFill/>
          </a:ln>
          <a:effectLst>
            <a:outerShdw blurRad="50800" dist="38100" dir="2700000" algn="tl" rotWithShape="0">
              <a:srgbClr val="000000">
                <a:alpha val="43000"/>
              </a:srgbClr>
            </a:outerShdw>
          </a:effectLst>
        </p:spPr>
      </p:pic>
      <p:sp>
        <p:nvSpPr>
          <p:cNvPr id="29" name="Footer Placeholder 28"/>
          <p:cNvSpPr>
            <a:spLocks noGrp="1"/>
          </p:cNvSpPr>
          <p:nvPr>
            <p:ph type="ftr" sz="quarter" idx="11"/>
          </p:nvPr>
        </p:nvSpPr>
        <p:spPr/>
        <p:txBody>
          <a:bodyPr/>
          <a:lstStyle/>
          <a:p>
            <a:r>
              <a:rPr lang="en-US" smtClean="0"/>
              <a:t>Alan Lin (Metis SF Summer 2018)</a:t>
            </a:r>
            <a:endParaRPr lang="en-US"/>
          </a:p>
        </p:txBody>
      </p:sp>
      <p:sp>
        <p:nvSpPr>
          <p:cNvPr id="30" name="Slide Number Placeholder 29"/>
          <p:cNvSpPr>
            <a:spLocks noGrp="1"/>
          </p:cNvSpPr>
          <p:nvPr>
            <p:ph type="sldNum" sz="quarter" idx="12"/>
          </p:nvPr>
        </p:nvSpPr>
        <p:spPr/>
        <p:txBody>
          <a:bodyPr/>
          <a:lstStyle/>
          <a:p>
            <a:fld id="{604BA3AA-785D-FF42-BD90-8974E5702878}" type="slidenum">
              <a:rPr lang="en-US" smtClean="0"/>
              <a:t>6</a:t>
            </a:fld>
            <a:endParaRPr lang="en-US"/>
          </a:p>
        </p:txBody>
      </p:sp>
      <p:sp>
        <p:nvSpPr>
          <p:cNvPr id="31" name="Content Placeholder 2"/>
          <p:cNvSpPr>
            <a:spLocks noGrp="1"/>
          </p:cNvSpPr>
          <p:nvPr>
            <p:ph idx="1"/>
          </p:nvPr>
        </p:nvSpPr>
        <p:spPr>
          <a:xfrm>
            <a:off x="457200" y="4668303"/>
            <a:ext cx="8229600" cy="1544659"/>
          </a:xfrm>
        </p:spPr>
        <p:txBody>
          <a:bodyPr>
            <a:normAutofit fontScale="85000" lnSpcReduction="20000"/>
          </a:bodyPr>
          <a:lstStyle/>
          <a:p>
            <a:r>
              <a:rPr lang="en-US" dirty="0" smtClean="0">
                <a:solidFill>
                  <a:srgbClr val="FFFFFF"/>
                </a:solidFill>
              </a:rPr>
              <a:t>Improvements</a:t>
            </a:r>
          </a:p>
          <a:p>
            <a:pPr lvl="1"/>
            <a:r>
              <a:rPr lang="en-US" dirty="0" err="1" smtClean="0">
                <a:solidFill>
                  <a:srgbClr val="FFFFFF"/>
                </a:solidFill>
              </a:rPr>
              <a:t>Boxcox</a:t>
            </a:r>
            <a:r>
              <a:rPr lang="en-US" dirty="0" smtClean="0">
                <a:solidFill>
                  <a:srgbClr val="FFFFFF"/>
                </a:solidFill>
              </a:rPr>
              <a:t> Transformation</a:t>
            </a:r>
          </a:p>
          <a:p>
            <a:pPr lvl="1"/>
            <a:r>
              <a:rPr lang="en-US" dirty="0" smtClean="0">
                <a:solidFill>
                  <a:srgbClr val="FFFFFF"/>
                </a:solidFill>
              </a:rPr>
              <a:t>Ridge Regression</a:t>
            </a:r>
          </a:p>
          <a:p>
            <a:pPr lvl="1"/>
            <a:r>
              <a:rPr lang="en-US" dirty="0">
                <a:solidFill>
                  <a:srgbClr val="FFFFFF"/>
                </a:solidFill>
              </a:rPr>
              <a:t>P</a:t>
            </a:r>
            <a:r>
              <a:rPr lang="en-US" dirty="0" smtClean="0">
                <a:solidFill>
                  <a:srgbClr val="FFFFFF"/>
                </a:solidFill>
              </a:rPr>
              <a:t>rices only between $7 and $20</a:t>
            </a:r>
          </a:p>
        </p:txBody>
      </p:sp>
    </p:spTree>
    <p:extLst>
      <p:ext uri="{BB962C8B-B14F-4D97-AF65-F5344CB8AC3E}">
        <p14:creationId xmlns:p14="http://schemas.microsoft.com/office/powerpoint/2010/main" val="2890514810"/>
      </p:ext>
    </p:extLst>
  </p:cSld>
  <p:clrMapOvr>
    <a:masterClrMapping/>
  </p:clrMapOvr>
  <mc:AlternateContent xmlns:mc="http://schemas.openxmlformats.org/markup-compatibility/2006">
    <mc:Choice xmlns:p14="http://schemas.microsoft.com/office/powerpoint/2010/main" Requires="p14">
      <p:transition spd="slow" p14:dur="2000" advTm="64082"/>
    </mc:Choice>
    <mc:Fallback>
      <p:transition xmlns:p14="http://schemas.microsoft.com/office/powerpoint/2010/main" spd="slow" advTm="64082"/>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163443690"/>
              </p:ext>
            </p:extLst>
          </p:nvPr>
        </p:nvGraphicFramePr>
        <p:xfrm>
          <a:off x="732308" y="1839736"/>
          <a:ext cx="7665187" cy="2955195"/>
        </p:xfrm>
        <a:graphic>
          <a:graphicData uri="http://schemas.openxmlformats.org/drawingml/2006/table">
            <a:tbl>
              <a:tblPr firstRow="1" bandRow="1">
                <a:tableStyleId>{5C22544A-7EE6-4342-B048-85BDC9FD1C3A}</a:tableStyleId>
              </a:tblPr>
              <a:tblGrid>
                <a:gridCol w="2390393"/>
                <a:gridCol w="2570059"/>
                <a:gridCol w="2704735"/>
              </a:tblGrid>
              <a:tr h="985065">
                <a:tc>
                  <a:txBody>
                    <a:bodyPr/>
                    <a:lstStyle/>
                    <a:p>
                      <a:pPr algn="ctr"/>
                      <a:r>
                        <a:rPr lang="en-US" sz="2600" dirty="0" smtClean="0"/>
                        <a:t>Positive Features</a:t>
                      </a:r>
                      <a:endParaRPr lang="en-US" sz="2600" dirty="0"/>
                    </a:p>
                  </a:txBody>
                  <a:tcPr marL="172931" marR="172931" marT="86465" marB="86465"/>
                </a:tc>
                <a:tc>
                  <a:txBody>
                    <a:bodyPr/>
                    <a:lstStyle/>
                    <a:p>
                      <a:pPr algn="ctr"/>
                      <a:r>
                        <a:rPr lang="en-US" sz="2600" dirty="0" smtClean="0"/>
                        <a:t>Negative Features</a:t>
                      </a:r>
                      <a:endParaRPr lang="en-US" sz="2600" dirty="0"/>
                    </a:p>
                  </a:txBody>
                  <a:tcPr marL="172931" marR="172931" marT="86465" marB="86465"/>
                </a:tc>
                <a:tc>
                  <a:txBody>
                    <a:bodyPr/>
                    <a:lstStyle/>
                    <a:p>
                      <a:pPr algn="ctr"/>
                      <a:r>
                        <a:rPr lang="en-US" sz="2600" dirty="0" smtClean="0"/>
                        <a:t>Irrelevant Features</a:t>
                      </a:r>
                      <a:endParaRPr lang="en-US" sz="2600" dirty="0"/>
                    </a:p>
                  </a:txBody>
                  <a:tcPr marL="172931" marR="172931" marT="86465" marB="86465"/>
                </a:tc>
              </a:tr>
              <a:tr h="985065">
                <a:tc>
                  <a:txBody>
                    <a:bodyPr/>
                    <a:lstStyle/>
                    <a:p>
                      <a:pPr algn="ctr"/>
                      <a:r>
                        <a:rPr lang="en-US" sz="2600" dirty="0" smtClean="0"/>
                        <a:t>Expensive Ingredients</a:t>
                      </a:r>
                      <a:endParaRPr lang="en-US" sz="2600" dirty="0"/>
                    </a:p>
                  </a:txBody>
                  <a:tcPr marL="172931" marR="172931" marT="86465" marB="86465"/>
                </a:tc>
                <a:tc>
                  <a:txBody>
                    <a:bodyPr/>
                    <a:lstStyle/>
                    <a:p>
                      <a:pPr algn="ctr"/>
                      <a:r>
                        <a:rPr lang="en-US" sz="2600" dirty="0" smtClean="0"/>
                        <a:t>Cheap Ingredients</a:t>
                      </a:r>
                      <a:endParaRPr lang="en-US" sz="2600" dirty="0"/>
                    </a:p>
                  </a:txBody>
                  <a:tcPr marL="172931" marR="172931" marT="86465" marB="86465"/>
                </a:tc>
                <a:tc>
                  <a:txBody>
                    <a:bodyPr/>
                    <a:lstStyle/>
                    <a:p>
                      <a:pPr algn="ctr"/>
                      <a:r>
                        <a:rPr lang="en-US" sz="2600" dirty="0" err="1" smtClean="0"/>
                        <a:t>Geocoordinates</a:t>
                      </a:r>
                      <a:endParaRPr lang="en-US" sz="2600" dirty="0"/>
                    </a:p>
                  </a:txBody>
                  <a:tcPr marL="172931" marR="172931" marT="86465" marB="86465"/>
                </a:tc>
              </a:tr>
              <a:tr h="985065">
                <a:tc>
                  <a:txBody>
                    <a:bodyPr/>
                    <a:lstStyle/>
                    <a:p>
                      <a:pPr algn="ctr"/>
                      <a:r>
                        <a:rPr lang="en-US" sz="2600" dirty="0" smtClean="0"/>
                        <a:t>Dish Text Length</a:t>
                      </a:r>
                      <a:endParaRPr lang="en-US" sz="2600" dirty="0"/>
                    </a:p>
                  </a:txBody>
                  <a:tcPr marL="172931" marR="172931" marT="86465" marB="86465"/>
                </a:tc>
                <a:tc>
                  <a:txBody>
                    <a:bodyPr/>
                    <a:lstStyle/>
                    <a:p>
                      <a:pPr algn="ctr"/>
                      <a:r>
                        <a:rPr lang="en-US" sz="2600" dirty="0" smtClean="0"/>
                        <a:t>Restaurant</a:t>
                      </a:r>
                      <a:r>
                        <a:rPr lang="en-US" sz="2600" baseline="0" dirty="0" smtClean="0"/>
                        <a:t> Types</a:t>
                      </a:r>
                      <a:endParaRPr lang="en-US" sz="2600" dirty="0"/>
                    </a:p>
                  </a:txBody>
                  <a:tcPr marL="172931" marR="172931" marT="86465" marB="86465"/>
                </a:tc>
                <a:tc>
                  <a:txBody>
                    <a:bodyPr/>
                    <a:lstStyle/>
                    <a:p>
                      <a:pPr algn="ctr"/>
                      <a:r>
                        <a:rPr lang="en-US" sz="2600" dirty="0" smtClean="0"/>
                        <a:t>Demographic Data</a:t>
                      </a:r>
                      <a:endParaRPr lang="en-US" sz="2600" dirty="0"/>
                    </a:p>
                  </a:txBody>
                  <a:tcPr marL="172931" marR="172931" marT="86465" marB="86465"/>
                </a:tc>
              </a:tr>
            </a:tbl>
          </a:graphicData>
        </a:graphic>
      </p:graphicFrame>
      <p:sp>
        <p:nvSpPr>
          <p:cNvPr id="14" name="Title 1"/>
          <p:cNvSpPr>
            <a:spLocks noGrp="1"/>
          </p:cNvSpPr>
          <p:nvPr>
            <p:ph type="title"/>
          </p:nvPr>
        </p:nvSpPr>
        <p:spPr>
          <a:xfrm>
            <a:off x="457200" y="11474"/>
            <a:ext cx="8229600" cy="1143000"/>
          </a:xfrm>
        </p:spPr>
        <p:txBody>
          <a:bodyPr/>
          <a:lstStyle/>
          <a:p>
            <a:r>
              <a:rPr lang="en-US" dirty="0" smtClean="0">
                <a:solidFill>
                  <a:srgbClr val="FF0000"/>
                </a:solidFill>
              </a:rPr>
              <a:t>Features</a:t>
            </a:r>
            <a:endParaRPr lang="en-US" dirty="0">
              <a:solidFill>
                <a:srgbClr val="FF0000"/>
              </a:solidFill>
            </a:endParaRPr>
          </a:p>
        </p:txBody>
      </p:sp>
      <p:sp>
        <p:nvSpPr>
          <p:cNvPr id="15" name="Footer Placeholder 14"/>
          <p:cNvSpPr>
            <a:spLocks noGrp="1"/>
          </p:cNvSpPr>
          <p:nvPr>
            <p:ph type="ftr" sz="quarter" idx="11"/>
          </p:nvPr>
        </p:nvSpPr>
        <p:spPr/>
        <p:txBody>
          <a:bodyPr/>
          <a:lstStyle/>
          <a:p>
            <a:r>
              <a:rPr lang="en-US" smtClean="0"/>
              <a:t>Alan Lin (Metis SF Summer 2018)</a:t>
            </a:r>
            <a:endParaRPr lang="en-US"/>
          </a:p>
        </p:txBody>
      </p:sp>
      <p:sp>
        <p:nvSpPr>
          <p:cNvPr id="16" name="Slide Number Placeholder 15"/>
          <p:cNvSpPr>
            <a:spLocks noGrp="1"/>
          </p:cNvSpPr>
          <p:nvPr>
            <p:ph type="sldNum" sz="quarter" idx="12"/>
          </p:nvPr>
        </p:nvSpPr>
        <p:spPr/>
        <p:txBody>
          <a:bodyPr/>
          <a:lstStyle/>
          <a:p>
            <a:fld id="{604BA3AA-785D-FF42-BD90-8974E5702878}" type="slidenum">
              <a:rPr lang="en-US" smtClean="0"/>
              <a:t>7</a:t>
            </a:fld>
            <a:endParaRPr lang="en-US"/>
          </a:p>
        </p:txBody>
      </p:sp>
    </p:spTree>
    <p:extLst>
      <p:ext uri="{BB962C8B-B14F-4D97-AF65-F5344CB8AC3E}">
        <p14:creationId xmlns:p14="http://schemas.microsoft.com/office/powerpoint/2010/main" val="3449406272"/>
      </p:ext>
    </p:extLst>
  </p:cSld>
  <p:clrMapOvr>
    <a:masterClrMapping/>
  </p:clrMapOvr>
  <mc:AlternateContent xmlns:mc="http://schemas.openxmlformats.org/markup-compatibility/2006">
    <mc:Choice xmlns:p14="http://schemas.microsoft.com/office/powerpoint/2010/main" Requires="p14">
      <p:transition spd="slow" p14:dur="2000" advTm="53831"/>
    </mc:Choice>
    <mc:Fallback>
      <p:transition xmlns:p14="http://schemas.microsoft.com/office/powerpoint/2010/main" spd="slow" advTm="53831"/>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Train_Residual_Pl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487835"/>
            <a:ext cx="4072898" cy="4072898"/>
          </a:xfrm>
          <a:prstGeom prst="rect">
            <a:avLst/>
          </a:prstGeom>
          <a:effectLst>
            <a:outerShdw blurRad="50800" dist="38100" dir="2700000" algn="tl" rotWithShape="0">
              <a:srgbClr val="000000">
                <a:alpha val="43000"/>
              </a:srgbClr>
            </a:outerShdw>
          </a:effectLst>
        </p:spPr>
      </p:pic>
      <p:pic>
        <p:nvPicPr>
          <p:cNvPr id="11" name="Picture 10" descr="Test_Residual_Plot.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33385" y="1487835"/>
            <a:ext cx="4069227" cy="4069227"/>
          </a:xfrm>
          <a:prstGeom prst="rect">
            <a:avLst/>
          </a:prstGeom>
          <a:effectLst>
            <a:outerShdw blurRad="50800" dist="38100" dir="2700000" algn="tl" rotWithShape="0">
              <a:srgbClr val="000000">
                <a:alpha val="43000"/>
              </a:srgbClr>
            </a:outerShdw>
          </a:effectLst>
        </p:spPr>
      </p:pic>
      <p:sp>
        <p:nvSpPr>
          <p:cNvPr id="12" name="TextBox 11"/>
          <p:cNvSpPr txBox="1"/>
          <p:nvPr/>
        </p:nvSpPr>
        <p:spPr>
          <a:xfrm>
            <a:off x="1075428" y="5688693"/>
            <a:ext cx="2551282" cy="461665"/>
          </a:xfrm>
          <a:prstGeom prst="rect">
            <a:avLst/>
          </a:prstGeom>
          <a:noFill/>
        </p:spPr>
        <p:txBody>
          <a:bodyPr wrap="square" rtlCol="0">
            <a:spAutoFit/>
          </a:bodyPr>
          <a:lstStyle/>
          <a:p>
            <a:pPr algn="ctr"/>
            <a:r>
              <a:rPr lang="en-US" sz="2400" dirty="0" smtClean="0">
                <a:solidFill>
                  <a:schemeClr val="bg1"/>
                </a:solidFill>
              </a:rPr>
              <a:t>Train RMSE: $2.44 </a:t>
            </a:r>
            <a:endParaRPr lang="en-US" sz="2400" dirty="0">
              <a:solidFill>
                <a:schemeClr val="bg1"/>
              </a:solidFill>
            </a:endParaRPr>
          </a:p>
        </p:txBody>
      </p:sp>
      <p:sp>
        <p:nvSpPr>
          <p:cNvPr id="13" name="TextBox 12"/>
          <p:cNvSpPr txBox="1"/>
          <p:nvPr/>
        </p:nvSpPr>
        <p:spPr>
          <a:xfrm>
            <a:off x="5575304" y="5706220"/>
            <a:ext cx="2551282" cy="461665"/>
          </a:xfrm>
          <a:prstGeom prst="rect">
            <a:avLst/>
          </a:prstGeom>
          <a:noFill/>
        </p:spPr>
        <p:txBody>
          <a:bodyPr wrap="square" rtlCol="0">
            <a:spAutoFit/>
          </a:bodyPr>
          <a:lstStyle/>
          <a:p>
            <a:pPr algn="ctr"/>
            <a:r>
              <a:rPr lang="en-US" sz="2400" dirty="0" smtClean="0">
                <a:solidFill>
                  <a:srgbClr val="FFFFFF"/>
                </a:solidFill>
              </a:rPr>
              <a:t>Test RMSE: $2.63 </a:t>
            </a:r>
            <a:endParaRPr lang="en-US" sz="2400" dirty="0">
              <a:solidFill>
                <a:srgbClr val="FFFFFF"/>
              </a:solidFill>
            </a:endParaRPr>
          </a:p>
        </p:txBody>
      </p:sp>
      <p:sp>
        <p:nvSpPr>
          <p:cNvPr id="14" name="Title 1"/>
          <p:cNvSpPr>
            <a:spLocks noGrp="1"/>
          </p:cNvSpPr>
          <p:nvPr>
            <p:ph type="title"/>
          </p:nvPr>
        </p:nvSpPr>
        <p:spPr>
          <a:xfrm>
            <a:off x="457200" y="11474"/>
            <a:ext cx="8229600" cy="1143000"/>
          </a:xfrm>
        </p:spPr>
        <p:txBody>
          <a:bodyPr/>
          <a:lstStyle/>
          <a:p>
            <a:r>
              <a:rPr lang="en-US" dirty="0" smtClean="0">
                <a:solidFill>
                  <a:srgbClr val="FF0000"/>
                </a:solidFill>
              </a:rPr>
              <a:t>Model Performance</a:t>
            </a:r>
            <a:endParaRPr lang="en-US" dirty="0">
              <a:solidFill>
                <a:srgbClr val="FF0000"/>
              </a:solidFill>
            </a:endParaRPr>
          </a:p>
        </p:txBody>
      </p:sp>
      <p:sp>
        <p:nvSpPr>
          <p:cNvPr id="15" name="Footer Placeholder 14"/>
          <p:cNvSpPr>
            <a:spLocks noGrp="1"/>
          </p:cNvSpPr>
          <p:nvPr>
            <p:ph type="ftr" sz="quarter" idx="11"/>
          </p:nvPr>
        </p:nvSpPr>
        <p:spPr/>
        <p:txBody>
          <a:bodyPr/>
          <a:lstStyle/>
          <a:p>
            <a:r>
              <a:rPr lang="en-US" smtClean="0"/>
              <a:t>Alan Lin (Metis SF Summer 2018)</a:t>
            </a:r>
            <a:endParaRPr lang="en-US"/>
          </a:p>
        </p:txBody>
      </p:sp>
      <p:sp>
        <p:nvSpPr>
          <p:cNvPr id="16" name="Slide Number Placeholder 15"/>
          <p:cNvSpPr>
            <a:spLocks noGrp="1"/>
          </p:cNvSpPr>
          <p:nvPr>
            <p:ph type="sldNum" sz="quarter" idx="12"/>
          </p:nvPr>
        </p:nvSpPr>
        <p:spPr/>
        <p:txBody>
          <a:bodyPr/>
          <a:lstStyle/>
          <a:p>
            <a:fld id="{604BA3AA-785D-FF42-BD90-8974E5702878}" type="slidenum">
              <a:rPr lang="en-US" smtClean="0"/>
              <a:t>8</a:t>
            </a:fld>
            <a:endParaRPr lang="en-US"/>
          </a:p>
        </p:txBody>
      </p:sp>
    </p:spTree>
    <p:extLst>
      <p:ext uri="{BB962C8B-B14F-4D97-AF65-F5344CB8AC3E}">
        <p14:creationId xmlns:p14="http://schemas.microsoft.com/office/powerpoint/2010/main" val="474280209"/>
      </p:ext>
    </p:extLst>
  </p:cSld>
  <p:clrMapOvr>
    <a:masterClrMapping/>
  </p:clrMapOvr>
  <mc:AlternateContent xmlns:mc="http://schemas.openxmlformats.org/markup-compatibility/2006">
    <mc:Choice xmlns:p14="http://schemas.microsoft.com/office/powerpoint/2010/main" Requires="p14">
      <p:transition spd="slow" p14:dur="2000" advTm="20940"/>
    </mc:Choice>
    <mc:Fallback>
      <p:transition xmlns:p14="http://schemas.microsoft.com/office/powerpoint/2010/main" spd="slow" advTm="20940"/>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724"/>
            <a:ext cx="8229600" cy="1143000"/>
          </a:xfrm>
        </p:spPr>
        <p:txBody>
          <a:bodyPr/>
          <a:lstStyle/>
          <a:p>
            <a:r>
              <a:rPr lang="en-US" dirty="0" smtClean="0">
                <a:solidFill>
                  <a:srgbClr val="FF0000"/>
                </a:solidFill>
              </a:rPr>
              <a:t>Future Work</a:t>
            </a:r>
            <a:endParaRPr lang="en-US" dirty="0">
              <a:solidFill>
                <a:srgbClr val="FF0000"/>
              </a:solidFill>
            </a:endParaRPr>
          </a:p>
        </p:txBody>
      </p:sp>
      <p:sp>
        <p:nvSpPr>
          <p:cNvPr id="3" name="Content Placeholder 2"/>
          <p:cNvSpPr>
            <a:spLocks noGrp="1"/>
          </p:cNvSpPr>
          <p:nvPr>
            <p:ph idx="1"/>
          </p:nvPr>
        </p:nvSpPr>
        <p:spPr>
          <a:xfrm>
            <a:off x="457200" y="1302710"/>
            <a:ext cx="8229600" cy="4525963"/>
          </a:xfrm>
        </p:spPr>
        <p:txBody>
          <a:bodyPr/>
          <a:lstStyle/>
          <a:p>
            <a:r>
              <a:rPr lang="en-US" dirty="0" smtClean="0">
                <a:solidFill>
                  <a:srgbClr val="FFFFFF"/>
                </a:solidFill>
              </a:rPr>
              <a:t>Better suited model</a:t>
            </a:r>
          </a:p>
          <a:p>
            <a:pPr lvl="1"/>
            <a:r>
              <a:rPr lang="en-US" dirty="0" smtClean="0">
                <a:solidFill>
                  <a:srgbClr val="FFFFFF"/>
                </a:solidFill>
              </a:rPr>
              <a:t>High number of categorical features</a:t>
            </a:r>
          </a:p>
          <a:p>
            <a:pPr lvl="1"/>
            <a:r>
              <a:rPr lang="en-US" dirty="0" smtClean="0">
                <a:solidFill>
                  <a:srgbClr val="FFFFFF"/>
                </a:solidFill>
              </a:rPr>
              <a:t>Random Forest </a:t>
            </a:r>
            <a:r>
              <a:rPr lang="en-US" dirty="0" err="1" smtClean="0">
                <a:solidFill>
                  <a:srgbClr val="FFFFFF"/>
                </a:solidFill>
              </a:rPr>
              <a:t>Regressor</a:t>
            </a:r>
            <a:r>
              <a:rPr lang="en-US" dirty="0" smtClean="0">
                <a:solidFill>
                  <a:srgbClr val="FFFFFF"/>
                </a:solidFill>
              </a:rPr>
              <a:t> Test RMSE: $2.41</a:t>
            </a:r>
          </a:p>
          <a:p>
            <a:r>
              <a:rPr lang="en-US" dirty="0" smtClean="0">
                <a:solidFill>
                  <a:srgbClr val="FFFFFF"/>
                </a:solidFill>
              </a:rPr>
              <a:t>More Descriptive Features</a:t>
            </a:r>
          </a:p>
          <a:p>
            <a:r>
              <a:rPr lang="en-US" dirty="0" smtClean="0">
                <a:solidFill>
                  <a:srgbClr val="FFFFFF"/>
                </a:solidFill>
              </a:rPr>
              <a:t>Incorporating other cities</a:t>
            </a:r>
            <a:endParaRPr lang="en-US" dirty="0">
              <a:solidFill>
                <a:srgbClr val="FFFFFF"/>
              </a:solidFill>
            </a:endParaRPr>
          </a:p>
        </p:txBody>
      </p:sp>
      <p:sp>
        <p:nvSpPr>
          <p:cNvPr id="4" name="Footer Placeholder 3"/>
          <p:cNvSpPr>
            <a:spLocks noGrp="1"/>
          </p:cNvSpPr>
          <p:nvPr>
            <p:ph type="ftr" sz="quarter" idx="11"/>
          </p:nvPr>
        </p:nvSpPr>
        <p:spPr/>
        <p:txBody>
          <a:bodyPr/>
          <a:lstStyle/>
          <a:p>
            <a:r>
              <a:rPr lang="en-US" smtClean="0"/>
              <a:t>Alan Lin (Metis SF Summer 2018)</a:t>
            </a:r>
            <a:endParaRPr lang="en-US"/>
          </a:p>
        </p:txBody>
      </p:sp>
      <p:sp>
        <p:nvSpPr>
          <p:cNvPr id="5" name="Slide Number Placeholder 4"/>
          <p:cNvSpPr>
            <a:spLocks noGrp="1"/>
          </p:cNvSpPr>
          <p:nvPr>
            <p:ph type="sldNum" sz="quarter" idx="12"/>
          </p:nvPr>
        </p:nvSpPr>
        <p:spPr/>
        <p:txBody>
          <a:bodyPr/>
          <a:lstStyle/>
          <a:p>
            <a:fld id="{604BA3AA-785D-FF42-BD90-8974E5702878}" type="slidenum">
              <a:rPr lang="en-US" smtClean="0"/>
              <a:t>9</a:t>
            </a:fld>
            <a:endParaRPr lang="en-US"/>
          </a:p>
        </p:txBody>
      </p:sp>
    </p:spTree>
    <p:extLst>
      <p:ext uri="{BB962C8B-B14F-4D97-AF65-F5344CB8AC3E}">
        <p14:creationId xmlns:p14="http://schemas.microsoft.com/office/powerpoint/2010/main" val="1745068410"/>
      </p:ext>
    </p:extLst>
  </p:cSld>
  <p:clrMapOvr>
    <a:masterClrMapping/>
  </p:clrMapOvr>
  <mc:AlternateContent xmlns:mc="http://schemas.openxmlformats.org/markup-compatibility/2006">
    <mc:Choice xmlns:p14="http://schemas.microsoft.com/office/powerpoint/2010/main" Requires="p14">
      <p:transition spd="slow" p14:dur="2000" advTm="46689"/>
    </mc:Choice>
    <mc:Fallback>
      <p:transition xmlns:p14="http://schemas.microsoft.com/office/powerpoint/2010/main" spd="slow" advTm="46689"/>
    </mc:Fallback>
  </mc:AlternateContent>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4.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939</TotalTime>
  <Words>878</Words>
  <Application>Microsoft Macintosh PowerPoint</Application>
  <PresentationFormat>On-screen Show (4:3)</PresentationFormat>
  <Paragraphs>109</Paragraphs>
  <Slides>10</Slides>
  <Notes>9</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Lunch Price Prediction</vt:lpstr>
      <vt:lpstr>PowerPoint Presentation</vt:lpstr>
      <vt:lpstr>PowerPoint Presentation</vt:lpstr>
      <vt:lpstr>Sources of Information</vt:lpstr>
      <vt:lpstr>Minimization Metric</vt:lpstr>
      <vt:lpstr>Model Building</vt:lpstr>
      <vt:lpstr>Features</vt:lpstr>
      <vt:lpstr>Model Performance</vt:lpstr>
      <vt:lpstr>Future Work</vt:lpstr>
      <vt:lpstr>La Taqueria is the Best</vt:lpstr>
    </vt:vector>
  </TitlesOfParts>
  <Company>Lin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Alan</dc:creator>
  <cp:lastModifiedBy>Alan</cp:lastModifiedBy>
  <cp:revision>27</cp:revision>
  <dcterms:created xsi:type="dcterms:W3CDTF">2018-07-19T20:56:49Z</dcterms:created>
  <dcterms:modified xsi:type="dcterms:W3CDTF">2018-07-20T16:55:51Z</dcterms:modified>
</cp:coreProperties>
</file>